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0"/>
  </p:notesMasterIdLst>
  <p:sldIdLst>
    <p:sldId id="272" r:id="rId2"/>
    <p:sldId id="256" r:id="rId3"/>
    <p:sldId id="293" r:id="rId4"/>
    <p:sldId id="294" r:id="rId5"/>
    <p:sldId id="335" r:id="rId6"/>
    <p:sldId id="336" r:id="rId7"/>
    <p:sldId id="295" r:id="rId8"/>
    <p:sldId id="296" r:id="rId9"/>
    <p:sldId id="297" r:id="rId10"/>
    <p:sldId id="298" r:id="rId11"/>
    <p:sldId id="308" r:id="rId12"/>
    <p:sldId id="292" r:id="rId13"/>
    <p:sldId id="320" r:id="rId14"/>
    <p:sldId id="301" r:id="rId15"/>
    <p:sldId id="321" r:id="rId16"/>
    <p:sldId id="322" r:id="rId17"/>
    <p:sldId id="314" r:id="rId18"/>
    <p:sldId id="328" r:id="rId19"/>
    <p:sldId id="331" r:id="rId20"/>
    <p:sldId id="303" r:id="rId21"/>
    <p:sldId id="304" r:id="rId22"/>
    <p:sldId id="305" r:id="rId23"/>
    <p:sldId id="306" r:id="rId24"/>
    <p:sldId id="333" r:id="rId25"/>
    <p:sldId id="332" r:id="rId26"/>
    <p:sldId id="334" r:id="rId27"/>
    <p:sldId id="258" r:id="rId28"/>
    <p:sldId id="259" r:id="rId29"/>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669900"/>
    <a:srgbClr val="FF0066"/>
    <a:srgbClr val="FFFF66"/>
    <a:srgbClr val="FFCC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4324" autoAdjust="0"/>
    <p:restoredTop sz="96057" autoAdjust="0"/>
  </p:normalViewPr>
  <p:slideViewPr>
    <p:cSldViewPr>
      <p:cViewPr>
        <p:scale>
          <a:sx n="70" d="100"/>
          <a:sy n="70" d="100"/>
        </p:scale>
        <p:origin x="-666" y="-192"/>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54D479A-BAC9-4782-A17B-943240832A58}" type="datetimeFigureOut">
              <a:rPr lang="en-US" smtClean="0"/>
              <a:pPr/>
              <a:t>6/9/2011</a:t>
            </a:fld>
            <a:endParaRPr lang="en-GB" dirty="0"/>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1FF5A2E-3A23-4D4E-96AC-C3A91CB4795C}"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dirty="0" smtClean="0"/>
          </a:p>
        </p:txBody>
      </p:sp>
      <p:sp>
        <p:nvSpPr>
          <p:cNvPr id="4" name="Slide Number Placeholder 3"/>
          <p:cNvSpPr txBox="1">
            <a:spLocks noGrp="1"/>
          </p:cNvSpPr>
          <p:nvPr/>
        </p:nvSpPr>
        <p:spPr bwMode="auto">
          <a:xfrm>
            <a:off x="3850443" y="9428583"/>
            <a:ext cx="2945659" cy="496332"/>
          </a:xfrm>
          <a:prstGeom prst="rect">
            <a:avLst/>
          </a:prstGeom>
          <a:noFill/>
          <a:ln>
            <a:miter lim="800000"/>
            <a:headEnd/>
            <a:tailEnd/>
          </a:ln>
        </p:spPr>
        <p:txBody>
          <a:bodyPr anchor="b"/>
          <a:lstStyle/>
          <a:p>
            <a:pPr algn="r">
              <a:defRPr/>
            </a:pPr>
            <a:fld id="{3650A52B-BD8E-4038-BE27-90E4B12DBF1F}" type="slidenum">
              <a:rPr lang="en-GB" sz="1200" b="0">
                <a:solidFill>
                  <a:schemeClr val="tx1"/>
                </a:solidFill>
                <a:cs typeface="+mn-cs"/>
              </a:rPr>
              <a:pPr algn="r">
                <a:defRPr/>
              </a:pPr>
              <a:t>18</a:t>
            </a:fld>
            <a:endParaRPr lang="en-GB" sz="1200" b="0" dirty="0">
              <a:solidFill>
                <a:schemeClr val="tx1"/>
              </a:solidFill>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dirty="0" smtClean="0"/>
          </a:p>
        </p:txBody>
      </p:sp>
      <p:sp>
        <p:nvSpPr>
          <p:cNvPr id="4" name="Slide Number Placeholder 3"/>
          <p:cNvSpPr txBox="1">
            <a:spLocks noGrp="1"/>
          </p:cNvSpPr>
          <p:nvPr/>
        </p:nvSpPr>
        <p:spPr bwMode="auto">
          <a:xfrm>
            <a:off x="3850443" y="9428583"/>
            <a:ext cx="2945659" cy="496332"/>
          </a:xfrm>
          <a:prstGeom prst="rect">
            <a:avLst/>
          </a:prstGeom>
          <a:noFill/>
          <a:ln>
            <a:miter lim="800000"/>
            <a:headEnd/>
            <a:tailEnd/>
          </a:ln>
        </p:spPr>
        <p:txBody>
          <a:bodyPr anchor="b"/>
          <a:lstStyle/>
          <a:p>
            <a:pPr algn="r">
              <a:defRPr/>
            </a:pPr>
            <a:fld id="{3650A52B-BD8E-4038-BE27-90E4B12DBF1F}" type="slidenum">
              <a:rPr lang="en-GB" sz="1200" b="0">
                <a:solidFill>
                  <a:schemeClr val="tx1"/>
                </a:solidFill>
                <a:cs typeface="+mn-cs"/>
              </a:rPr>
              <a:pPr algn="r">
                <a:defRPr/>
              </a:pPr>
              <a:t>19</a:t>
            </a:fld>
            <a:endParaRPr lang="en-GB" sz="1200" b="0" dirty="0">
              <a:solidFill>
                <a:schemeClr val="tx1"/>
              </a:solidFill>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1FF5A2E-3A23-4D4E-96AC-C3A91CB4795C}" type="slidenum">
              <a:rPr lang="en-GB" smtClean="0"/>
              <a:pPr/>
              <a:t>23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1200" y="744538"/>
            <a:ext cx="5375275" cy="3722687"/>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1FF5A2E-3A23-4D4E-96AC-C3A91CB4795C}" type="slidenum">
              <a:rPr lang="en-GB" smtClean="0"/>
              <a:pPr/>
              <a:t>28</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EE895C6-227F-44E1-8D7F-DE8018A92082}" type="datetimeFigureOut">
              <a:rPr lang="en-US" smtClean="0"/>
              <a:pPr/>
              <a:t>6/9/2011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90017EB-1528-4A3D-90C1-A1BAC44A4B8A}"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E895C6-227F-44E1-8D7F-DE8018A92082}" type="datetimeFigureOut">
              <a:rPr lang="en-US" smtClean="0"/>
              <a:pPr/>
              <a:t>6/9/2011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90017EB-1528-4A3D-90C1-A1BAC44A4B8A}"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1"/>
            <a:ext cx="241458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6576" y="274641"/>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E895C6-227F-44E1-8D7F-DE8018A92082}" type="datetimeFigureOut">
              <a:rPr lang="en-US" smtClean="0"/>
              <a:pPr/>
              <a:t>6/9/2011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90017EB-1528-4A3D-90C1-A1BAC44A4B8A}"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E895C6-227F-44E1-8D7F-DE8018A92082}" type="datetimeFigureOut">
              <a:rPr lang="en-US" smtClean="0"/>
              <a:pPr/>
              <a:t>6/9/2011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90017EB-1528-4A3D-90C1-A1BAC44A4B8A}"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3"/>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E895C6-227F-44E1-8D7F-DE8018A92082}" type="datetimeFigureOut">
              <a:rPr lang="en-US" smtClean="0"/>
              <a:pPr/>
              <a:t>6/9/2011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90017EB-1528-4A3D-90C1-A1BAC44A4B8A}"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6575"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8300"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EE895C6-227F-44E1-8D7F-DE8018A92082}" type="datetimeFigureOut">
              <a:rPr lang="en-US" smtClean="0"/>
              <a:pPr/>
              <a:t>6/9/2011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90017EB-1528-4A3D-90C1-A1BAC44A4B8A}"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E895C6-227F-44E1-8D7F-DE8018A92082}" type="datetimeFigureOut">
              <a:rPr lang="en-US" smtClean="0"/>
              <a:pPr/>
              <a:t>6/9/2011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90017EB-1528-4A3D-90C1-A1BAC44A4B8A}"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EE895C6-227F-44E1-8D7F-DE8018A92082}" type="datetimeFigureOut">
              <a:rPr lang="en-US" smtClean="0"/>
              <a:pPr/>
              <a:t>6/9/2011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90017EB-1528-4A3D-90C1-A1BAC44A4B8A}"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E895C6-227F-44E1-8D7F-DE8018A92082}" type="datetimeFigureOut">
              <a:rPr lang="en-US" smtClean="0"/>
              <a:pPr/>
              <a:t>6/9/2011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90017EB-1528-4A3D-90C1-A1BAC44A4B8A}"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E895C6-227F-44E1-8D7F-DE8018A92082}" type="datetimeFigureOut">
              <a:rPr lang="en-US" smtClean="0"/>
              <a:pPr/>
              <a:t>6/9/2011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90017EB-1528-4A3D-90C1-A1BAC44A4B8A}"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E895C6-227F-44E1-8D7F-DE8018A92082}" type="datetimeFigureOut">
              <a:rPr lang="en-US" smtClean="0"/>
              <a:pPr/>
              <a:t>6/9/2011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90017EB-1528-4A3D-90C1-A1BAC44A4B8A}"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895C6-227F-44E1-8D7F-DE8018A92082}" type="datetimeFigureOut">
              <a:rPr lang="en-US" smtClean="0"/>
              <a:pPr/>
              <a:t>6/9/2011</a:t>
            </a:fld>
            <a:endParaRPr lang="en-GB" dirty="0"/>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0017EB-1528-4A3D-90C1-A1BAC44A4B8A}"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8092" y="142852"/>
            <a:ext cx="9501254" cy="1569660"/>
          </a:xfrm>
          <a:prstGeom prst="rect">
            <a:avLst/>
          </a:prstGeom>
          <a:solidFill>
            <a:srgbClr val="FF0000"/>
          </a:solidFill>
          <a:ln w="381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GB" sz="4800" b="1" dirty="0" smtClean="0"/>
              <a:t>UNIT 1: SKILLS / CHALLENGES</a:t>
            </a:r>
          </a:p>
          <a:p>
            <a:pPr algn="ctr"/>
            <a:r>
              <a:rPr lang="en-GB" sz="4800" dirty="0" smtClean="0"/>
              <a:t>Revision Booklet</a:t>
            </a:r>
            <a:endParaRPr lang="en-GB" sz="4800" dirty="0"/>
          </a:p>
        </p:txBody>
      </p:sp>
      <p:sp>
        <p:nvSpPr>
          <p:cNvPr id="3" name="TextBox 2"/>
          <p:cNvSpPr txBox="1"/>
          <p:nvPr/>
        </p:nvSpPr>
        <p:spPr>
          <a:xfrm>
            <a:off x="200472" y="6269250"/>
            <a:ext cx="9505056" cy="400110"/>
          </a:xfrm>
          <a:prstGeom prst="rect">
            <a:avLst/>
          </a:prstGeom>
          <a:noFill/>
          <a:ln>
            <a:solidFill>
              <a:schemeClr val="tx1"/>
            </a:solidFill>
          </a:ln>
          <a:effectLst>
            <a:glow rad="101600">
              <a:srgbClr val="FF0000">
                <a:alpha val="60000"/>
              </a:srgb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GB" sz="2000" b="1" dirty="0" smtClean="0"/>
              <a:t>Name:</a:t>
            </a:r>
            <a:r>
              <a:rPr lang="en-GB" sz="2000" dirty="0" smtClean="0"/>
              <a:t> </a:t>
            </a:r>
            <a:endParaRPr lang="en-GB" sz="2000" dirty="0"/>
          </a:p>
        </p:txBody>
      </p:sp>
      <p:graphicFrame>
        <p:nvGraphicFramePr>
          <p:cNvPr id="5" name="Table 4"/>
          <p:cNvGraphicFramePr>
            <a:graphicFrameLocks noGrp="1"/>
          </p:cNvGraphicFramePr>
          <p:nvPr/>
        </p:nvGraphicFramePr>
        <p:xfrm>
          <a:off x="7401272" y="2071678"/>
          <a:ext cx="2143142" cy="3708400"/>
        </p:xfrm>
        <a:graphic>
          <a:graphicData uri="http://schemas.openxmlformats.org/drawingml/2006/table">
            <a:tbl>
              <a:tblPr firstRow="1" bandRow="1">
                <a:tableStyleId>{F5AB1C69-6EDB-4FF4-983F-18BD219EF322}</a:tableStyleId>
              </a:tblPr>
              <a:tblGrid>
                <a:gridCol w="1071571"/>
                <a:gridCol w="1071571"/>
              </a:tblGrid>
              <a:tr h="370840">
                <a:tc>
                  <a:txBody>
                    <a:bodyPr/>
                    <a:lstStyle/>
                    <a:p>
                      <a:pPr algn="ctr"/>
                      <a:r>
                        <a:rPr lang="en-GB" dirty="0" smtClean="0"/>
                        <a:t>Grade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dirty="0" smtClean="0"/>
                        <a:t>%</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370840">
                <a:tc>
                  <a:txBody>
                    <a:bodyPr/>
                    <a:lstStyle/>
                    <a:p>
                      <a:pPr algn="ctr"/>
                      <a:r>
                        <a:rPr lang="en-GB" dirty="0" smtClean="0"/>
                        <a:t>A*</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smtClean="0"/>
                        <a:t>90</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GB" dirty="0" smtClean="0"/>
                        <a:t>A</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smtClean="0"/>
                        <a:t>80</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GB" dirty="0" smtClean="0"/>
                        <a:t>B</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smtClean="0"/>
                        <a:t>70</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GB" dirty="0" smtClean="0"/>
                        <a:t>C</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smtClean="0"/>
                        <a:t>60</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GB" dirty="0" smtClean="0"/>
                        <a:t>D</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smtClean="0"/>
                        <a:t>50</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GB" dirty="0" smtClean="0"/>
                        <a:t>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smtClean="0"/>
                        <a:t>40</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GB" dirty="0" smtClean="0"/>
                        <a:t>F</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smtClean="0"/>
                        <a:t>30</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GB" dirty="0" smtClean="0"/>
                        <a:t>G</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smtClean="0"/>
                        <a:t>20</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GB" dirty="0" smtClean="0"/>
                        <a:t>U</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smtClean="0"/>
                        <a:t>0-19</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22532" name="Picture 4" descr="http://www.simtalk.com/news-2-you/Nickel/graphics/map-reading.gif"/>
          <p:cNvPicPr>
            <a:picLocks noChangeAspect="1" noChangeArrowheads="1"/>
          </p:cNvPicPr>
          <p:nvPr/>
        </p:nvPicPr>
        <p:blipFill>
          <a:blip r:embed="rId2" cstate="print"/>
          <a:srcRect/>
          <a:stretch>
            <a:fillRect/>
          </a:stretch>
        </p:blipFill>
        <p:spPr bwMode="auto">
          <a:xfrm>
            <a:off x="1208584" y="3861048"/>
            <a:ext cx="1728192" cy="1818006"/>
          </a:xfrm>
          <a:prstGeom prst="rect">
            <a:avLst/>
          </a:prstGeom>
          <a:noFill/>
        </p:spPr>
      </p:pic>
      <p:pic>
        <p:nvPicPr>
          <p:cNvPr id="10" name="Picture 9" descr="MC900438211[1]"/>
          <p:cNvPicPr/>
          <p:nvPr/>
        </p:nvPicPr>
        <p:blipFill>
          <a:blip r:embed="rId3" cstate="print"/>
          <a:srcRect/>
          <a:stretch>
            <a:fillRect/>
          </a:stretch>
        </p:blipFill>
        <p:spPr bwMode="auto">
          <a:xfrm>
            <a:off x="4880992" y="3789040"/>
            <a:ext cx="1440160" cy="1728192"/>
          </a:xfrm>
          <a:prstGeom prst="rect">
            <a:avLst/>
          </a:prstGeom>
          <a:noFill/>
          <a:ln w="9525">
            <a:noFill/>
            <a:miter lim="800000"/>
            <a:headEnd/>
            <a:tailEnd/>
          </a:ln>
        </p:spPr>
      </p:pic>
      <p:sp>
        <p:nvSpPr>
          <p:cNvPr id="7" name="Rounded Rectangle 6"/>
          <p:cNvSpPr/>
          <p:nvPr/>
        </p:nvSpPr>
        <p:spPr>
          <a:xfrm>
            <a:off x="344488" y="1916832"/>
            <a:ext cx="3240360" cy="403244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ounded Rectangle 7"/>
          <p:cNvSpPr/>
          <p:nvPr/>
        </p:nvSpPr>
        <p:spPr>
          <a:xfrm>
            <a:off x="3872880" y="1916832"/>
            <a:ext cx="3240360" cy="403244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p:cNvSpPr txBox="1"/>
          <p:nvPr/>
        </p:nvSpPr>
        <p:spPr>
          <a:xfrm>
            <a:off x="632520" y="2132856"/>
            <a:ext cx="2736304" cy="646331"/>
          </a:xfrm>
          <a:prstGeom prst="rect">
            <a:avLst/>
          </a:prstGeom>
          <a:noFill/>
        </p:spPr>
        <p:txBody>
          <a:bodyPr wrap="square" rtlCol="0">
            <a:spAutoFit/>
          </a:bodyPr>
          <a:lstStyle/>
          <a:p>
            <a:pPr algn="ctr"/>
            <a:r>
              <a:rPr lang="en-GB" b="1" u="sng" dirty="0" smtClean="0">
                <a:solidFill>
                  <a:schemeClr val="accent6"/>
                </a:solidFill>
              </a:rPr>
              <a:t>Section A</a:t>
            </a:r>
          </a:p>
          <a:p>
            <a:pPr algn="ctr"/>
            <a:r>
              <a:rPr lang="en-GB" b="1" dirty="0" smtClean="0">
                <a:solidFill>
                  <a:schemeClr val="accent6"/>
                </a:solidFill>
              </a:rPr>
              <a:t>Geographical Skills</a:t>
            </a:r>
            <a:endParaRPr lang="en-GB" b="1" dirty="0">
              <a:solidFill>
                <a:schemeClr val="accent6"/>
              </a:solidFill>
            </a:endParaRPr>
          </a:p>
        </p:txBody>
      </p:sp>
      <p:sp>
        <p:nvSpPr>
          <p:cNvPr id="11" name="TextBox 10"/>
          <p:cNvSpPr txBox="1"/>
          <p:nvPr/>
        </p:nvSpPr>
        <p:spPr>
          <a:xfrm>
            <a:off x="4088904" y="2132856"/>
            <a:ext cx="2736304" cy="1138773"/>
          </a:xfrm>
          <a:prstGeom prst="rect">
            <a:avLst/>
          </a:prstGeom>
          <a:noFill/>
        </p:spPr>
        <p:txBody>
          <a:bodyPr wrap="square" rtlCol="0">
            <a:spAutoFit/>
          </a:bodyPr>
          <a:lstStyle/>
          <a:p>
            <a:pPr algn="ctr"/>
            <a:r>
              <a:rPr lang="en-GB" b="1" u="sng" dirty="0" smtClean="0">
                <a:solidFill>
                  <a:srgbClr val="FF3399"/>
                </a:solidFill>
              </a:rPr>
              <a:t>Section B</a:t>
            </a:r>
          </a:p>
          <a:p>
            <a:pPr algn="ctr"/>
            <a:r>
              <a:rPr lang="en-GB" b="1" dirty="0" smtClean="0">
                <a:solidFill>
                  <a:srgbClr val="FF3399"/>
                </a:solidFill>
              </a:rPr>
              <a:t>Challenges for The Planet</a:t>
            </a:r>
          </a:p>
          <a:p>
            <a:pPr algn="ctr"/>
            <a:endParaRPr lang="en-GB" sz="400" b="1" dirty="0" smtClean="0">
              <a:solidFill>
                <a:srgbClr val="FF3399"/>
              </a:solidFill>
            </a:endParaRPr>
          </a:p>
          <a:p>
            <a:pPr>
              <a:buFontTx/>
              <a:buChar char="-"/>
            </a:pPr>
            <a:r>
              <a:rPr lang="en-GB" sz="1400" dirty="0" smtClean="0">
                <a:solidFill>
                  <a:schemeClr val="tx2">
                    <a:lumMod val="60000"/>
                    <a:lumOff val="40000"/>
                  </a:schemeClr>
                </a:solidFill>
              </a:rPr>
              <a:t> Climate Change</a:t>
            </a:r>
          </a:p>
          <a:p>
            <a:pPr>
              <a:buFontTx/>
              <a:buChar char="-"/>
            </a:pPr>
            <a:r>
              <a:rPr lang="en-GB" sz="1400" dirty="0" smtClean="0">
                <a:solidFill>
                  <a:schemeClr val="accent3">
                    <a:lumMod val="75000"/>
                  </a:schemeClr>
                </a:solidFill>
              </a:rPr>
              <a:t> Sustainable Development</a:t>
            </a:r>
            <a:endParaRPr lang="en-GB" sz="1400"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0969" y="148218"/>
            <a:ext cx="9215502" cy="461665"/>
          </a:xfrm>
          <a:prstGeom prst="rect">
            <a:avLst/>
          </a:prstGeom>
          <a:solidFill>
            <a:srgbClr val="FFFF00"/>
          </a:solidFill>
          <a:ln w="28575">
            <a:solidFill>
              <a:schemeClr val="tx1"/>
            </a:solidFill>
          </a:ln>
          <a:effectLst>
            <a:glow rad="101600">
              <a:srgbClr val="FFFF00">
                <a:alpha val="60000"/>
              </a:srgbClr>
            </a:glow>
            <a:outerShdw blurRad="40000" dist="20000" dir="5400000" rotWithShape="0">
              <a:srgbClr val="000000">
                <a:alpha val="38000"/>
              </a:srgb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2400" b="1" dirty="0" smtClean="0">
                <a:solidFill>
                  <a:schemeClr val="tx1"/>
                </a:solidFill>
              </a:rPr>
              <a:t>GIS (Geographical Information Systems)  SKILLS</a:t>
            </a:r>
            <a:endParaRPr lang="en-GB" sz="2400" b="1" dirty="0">
              <a:solidFill>
                <a:schemeClr val="tx1"/>
              </a:solidFill>
            </a:endParaRPr>
          </a:p>
        </p:txBody>
      </p:sp>
      <p:graphicFrame>
        <p:nvGraphicFramePr>
          <p:cNvPr id="3" name="Table 2"/>
          <p:cNvGraphicFramePr>
            <a:graphicFrameLocks noGrp="1"/>
          </p:cNvGraphicFramePr>
          <p:nvPr/>
        </p:nvGraphicFramePr>
        <p:xfrm>
          <a:off x="3245544" y="3851736"/>
          <a:ext cx="6604000" cy="2961640"/>
        </p:xfrm>
        <a:graphic>
          <a:graphicData uri="http://schemas.openxmlformats.org/drawingml/2006/table">
            <a:tbl>
              <a:tblPr firstRow="1" bandRow="1">
                <a:tableStyleId>{5C22544A-7EE6-4342-B048-85BDC9FD1C3A}</a:tableStyleId>
              </a:tblPr>
              <a:tblGrid>
                <a:gridCol w="3302000"/>
                <a:gridCol w="3302000"/>
              </a:tblGrid>
              <a:tr h="370840">
                <a:tc>
                  <a:txBody>
                    <a:bodyPr/>
                    <a:lstStyle/>
                    <a:p>
                      <a:pPr algn="ctr"/>
                      <a:r>
                        <a:rPr lang="en-GB" sz="1400" dirty="0" smtClean="0">
                          <a:solidFill>
                            <a:schemeClr val="tx1"/>
                          </a:solidFill>
                        </a:rPr>
                        <a:t>ADVANTAGES</a:t>
                      </a:r>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1400" dirty="0" smtClean="0">
                          <a:solidFill>
                            <a:schemeClr val="tx1"/>
                          </a:solidFill>
                        </a:rPr>
                        <a:t>DISADVANTAGES</a:t>
                      </a:r>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lang="en-GB" sz="1400" dirty="0" smtClean="0"/>
                        <a:t>A lot of information can be seen on one</a:t>
                      </a:r>
                      <a:r>
                        <a:rPr lang="en-GB" sz="1400" baseline="0" dirty="0" smtClean="0"/>
                        <a:t> map.</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dirty="0" smtClean="0"/>
                        <a:t>The information can become difficult to see if too much is put on to one map.</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1400" dirty="0" smtClean="0"/>
                        <a:t>Information can be</a:t>
                      </a:r>
                      <a:r>
                        <a:rPr lang="en-GB" sz="1400" baseline="0" dirty="0" smtClean="0"/>
                        <a:t> linked together easily to form patterns that can be analysed.</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dirty="0" smtClean="0"/>
                        <a:t>A computer or other ICT equipment is needed as</a:t>
                      </a:r>
                      <a:r>
                        <a:rPr lang="en-GB" sz="1400" baseline="0" dirty="0" smtClean="0"/>
                        <a:t> the maps are digital.</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1400" dirty="0" smtClean="0"/>
                        <a:t>GIS is available on iPhones and other</a:t>
                      </a:r>
                      <a:r>
                        <a:rPr lang="en-GB" sz="1400" baseline="0" dirty="0" smtClean="0"/>
                        <a:t> types of mobile phone.</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dirty="0" smtClean="0"/>
                        <a:t>The equipment is expensive to buy and keep up to date.</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1400" dirty="0" smtClean="0"/>
                        <a:t>GIS is of great benefit to many public</a:t>
                      </a:r>
                      <a:r>
                        <a:rPr lang="en-GB" sz="1400" baseline="0" dirty="0" smtClean="0"/>
                        <a:t> services such as the police and utilities.</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dirty="0" smtClean="0"/>
                        <a:t>A certain</a:t>
                      </a:r>
                      <a:r>
                        <a:rPr lang="en-GB" sz="1400" baseline="0" dirty="0" smtClean="0"/>
                        <a:t> amount of training is needed to use the more sophisticated systems.</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1400" dirty="0" smtClean="0"/>
                        <a:t>GPS has made travelling between places much easier.</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TextBox 4"/>
          <p:cNvSpPr txBox="1"/>
          <p:nvPr/>
        </p:nvSpPr>
        <p:spPr>
          <a:xfrm>
            <a:off x="128464" y="1107901"/>
            <a:ext cx="2952328" cy="1384995"/>
          </a:xfrm>
          <a:prstGeom prst="rect">
            <a:avLst/>
          </a:prstGeom>
          <a:noFill/>
          <a:ln w="28575">
            <a:solidFill>
              <a:schemeClr val="tx1"/>
            </a:solidFill>
          </a:ln>
          <a:effectLst>
            <a:glow rad="101600">
              <a:srgbClr val="FFFF00">
                <a:alpha val="60000"/>
              </a:srgbClr>
            </a:glow>
          </a:effectLst>
        </p:spPr>
        <p:txBody>
          <a:bodyPr wrap="square" rtlCol="0">
            <a:spAutoFit/>
          </a:bodyPr>
          <a:lstStyle/>
          <a:p>
            <a:pPr algn="ctr"/>
            <a:r>
              <a:rPr lang="en-GB" sz="1400" dirty="0" smtClean="0"/>
              <a:t>GIS is a way of using maps digitally to make our lives easier.  It allows large amounts of information to be seen by layering one set of information on to another.  The base information is abase map of the area being studied.</a:t>
            </a:r>
            <a:endParaRPr lang="en-GB" sz="1400" dirty="0"/>
          </a:p>
        </p:txBody>
      </p:sp>
      <p:sp>
        <p:nvSpPr>
          <p:cNvPr id="6" name="Rounded Rectangle 5"/>
          <p:cNvSpPr/>
          <p:nvPr/>
        </p:nvSpPr>
        <p:spPr>
          <a:xfrm>
            <a:off x="3224809" y="764704"/>
            <a:ext cx="6624736" cy="280831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7" name="TextBox 6"/>
          <p:cNvSpPr txBox="1"/>
          <p:nvPr/>
        </p:nvSpPr>
        <p:spPr>
          <a:xfrm>
            <a:off x="128464" y="2838415"/>
            <a:ext cx="2952328" cy="2246769"/>
          </a:xfrm>
          <a:prstGeom prst="rect">
            <a:avLst/>
          </a:prstGeom>
          <a:noFill/>
          <a:ln w="9525">
            <a:solidFill>
              <a:schemeClr val="tx1"/>
            </a:solidFill>
          </a:ln>
          <a:effectLst>
            <a:glow rad="101600">
              <a:srgbClr val="FF0000">
                <a:alpha val="60000"/>
              </a:srgbClr>
            </a:glow>
          </a:effectLst>
        </p:spPr>
        <p:txBody>
          <a:bodyPr wrap="square" rtlCol="0">
            <a:spAutoFit/>
          </a:bodyPr>
          <a:lstStyle/>
          <a:p>
            <a:r>
              <a:rPr lang="en-GB" sz="1400" u="sng" dirty="0" smtClean="0"/>
              <a:t>The ambulance service:</a:t>
            </a:r>
          </a:p>
          <a:p>
            <a:pPr>
              <a:buFontTx/>
              <a:buChar char="-"/>
            </a:pPr>
            <a:r>
              <a:rPr lang="en-GB" sz="1400" dirty="0" smtClean="0"/>
              <a:t> A call comes into ambulance central control.  The call-handler uses GIS to quickly find where the patient is located.</a:t>
            </a:r>
          </a:p>
          <a:p>
            <a:pPr>
              <a:buFontTx/>
              <a:buChar char="-"/>
            </a:pPr>
            <a:r>
              <a:rPr lang="en-GB" sz="1400" dirty="0" smtClean="0"/>
              <a:t> The next map layer tells central control where all the other ambulance crews are at the moment.</a:t>
            </a:r>
          </a:p>
          <a:p>
            <a:pPr>
              <a:buFontTx/>
              <a:buChar char="-"/>
            </a:pPr>
            <a:r>
              <a:rPr lang="en-GB" sz="1400" dirty="0" smtClean="0"/>
              <a:t> The next layer on the map is traffic congestion.</a:t>
            </a:r>
          </a:p>
        </p:txBody>
      </p:sp>
      <p:graphicFrame>
        <p:nvGraphicFramePr>
          <p:cNvPr id="8" name="Table 7"/>
          <p:cNvGraphicFramePr>
            <a:graphicFrameLocks noGrp="1"/>
          </p:cNvGraphicFramePr>
          <p:nvPr/>
        </p:nvGraphicFramePr>
        <p:xfrm>
          <a:off x="56456" y="5517232"/>
          <a:ext cx="3096344" cy="1244696"/>
        </p:xfrm>
        <a:graphic>
          <a:graphicData uri="http://schemas.openxmlformats.org/drawingml/2006/table">
            <a:tbl>
              <a:tblPr>
                <a:tableStyleId>{08FB837D-C827-4EFA-A057-4D05807E0F7C}</a:tableStyleId>
              </a:tblPr>
              <a:tblGrid>
                <a:gridCol w="3096344"/>
              </a:tblGrid>
              <a:tr h="403448">
                <a:tc>
                  <a:txBody>
                    <a:bodyPr/>
                    <a:lstStyle/>
                    <a:p>
                      <a:pPr>
                        <a:lnSpc>
                          <a:spcPct val="115000"/>
                        </a:lnSpc>
                        <a:spcAft>
                          <a:spcPts val="0"/>
                        </a:spcAft>
                      </a:pPr>
                      <a:r>
                        <a:rPr lang="en-GB" sz="1200" b="1" dirty="0"/>
                        <a:t>Topic 6: </a:t>
                      </a:r>
                      <a:r>
                        <a:rPr lang="en-GB" sz="1200" b="1" baseline="0" dirty="0" smtClean="0"/>
                        <a:t> GIS s</a:t>
                      </a:r>
                      <a:r>
                        <a:rPr lang="en-GB" sz="1200" b="1" dirty="0" smtClean="0"/>
                        <a:t>kills</a:t>
                      </a:r>
                      <a:endParaRPr lang="en-GB" sz="1100" b="1"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07384">
                <a:tc>
                  <a:txBody>
                    <a:bodyPr/>
                    <a:lstStyle/>
                    <a:p>
                      <a:pPr>
                        <a:lnSpc>
                          <a:spcPct val="115000"/>
                        </a:lnSpc>
                        <a:spcAft>
                          <a:spcPts val="0"/>
                        </a:spcAft>
                      </a:pPr>
                      <a:r>
                        <a:rPr lang="en-US" sz="1200" dirty="0"/>
                        <a:t>Capture and represent geographical information in systems such as Aegis</a:t>
                      </a:r>
                      <a:endParaRPr lang="en-GB" sz="11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US" sz="1200" dirty="0"/>
                        <a:t>Use web mapping such as Google Earth and Multimap</a:t>
                      </a:r>
                      <a:endParaRPr lang="en-GB" sz="11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9" name="TextBox 8"/>
          <p:cNvSpPr txBox="1"/>
          <p:nvPr/>
        </p:nvSpPr>
        <p:spPr>
          <a:xfrm>
            <a:off x="7905328" y="1052736"/>
            <a:ext cx="1800200" cy="2246769"/>
          </a:xfrm>
          <a:prstGeom prst="rect">
            <a:avLst/>
          </a:prstGeom>
          <a:noFill/>
          <a:ln w="28575">
            <a:solidFill>
              <a:schemeClr val="tx1"/>
            </a:solidFill>
          </a:ln>
          <a:effectLst>
            <a:glow rad="101600">
              <a:srgbClr val="FFFF00">
                <a:alpha val="60000"/>
              </a:srgbClr>
            </a:glow>
          </a:effectLst>
        </p:spPr>
        <p:txBody>
          <a:bodyPr wrap="square" rtlCol="0">
            <a:spAutoFit/>
          </a:bodyPr>
          <a:lstStyle/>
          <a:p>
            <a:r>
              <a:rPr lang="en-GB" sz="1400" dirty="0" smtClean="0"/>
              <a:t>- What is GIS?</a:t>
            </a:r>
          </a:p>
          <a:p>
            <a:r>
              <a:rPr lang="en-GB" sz="1400" dirty="0" smtClean="0"/>
              <a:t>- Who uses GIS?</a:t>
            </a:r>
          </a:p>
          <a:p>
            <a:r>
              <a:rPr lang="en-GB" sz="1400" dirty="0" smtClean="0"/>
              <a:t>- What is layering?</a:t>
            </a:r>
          </a:p>
          <a:p>
            <a:r>
              <a:rPr lang="en-GB" sz="1400" dirty="0" smtClean="0"/>
              <a:t>- How is GIS used?</a:t>
            </a:r>
          </a:p>
          <a:p>
            <a:r>
              <a:rPr lang="en-GB" sz="1400" dirty="0" smtClean="0"/>
              <a:t>- How can GIS improve data presentation?</a:t>
            </a:r>
          </a:p>
          <a:p>
            <a:r>
              <a:rPr lang="en-GB" sz="1400" dirty="0" smtClean="0"/>
              <a:t> - What are the advantages and disadvantages of GIS?</a:t>
            </a:r>
            <a:endParaRPr lang="en-GB" sz="1400" dirty="0"/>
          </a:p>
        </p:txBody>
      </p:sp>
      <p:sp>
        <p:nvSpPr>
          <p:cNvPr id="10" name="TextBox 9"/>
          <p:cNvSpPr txBox="1"/>
          <p:nvPr/>
        </p:nvSpPr>
        <p:spPr>
          <a:xfrm>
            <a:off x="6393160" y="6413266"/>
            <a:ext cx="3456384" cy="400110"/>
          </a:xfrm>
          <a:prstGeom prst="rect">
            <a:avLst/>
          </a:prstGeom>
          <a:solidFill>
            <a:schemeClr val="bg1"/>
          </a:solidFill>
          <a:ln w="28575">
            <a:solidFill>
              <a:schemeClr val="tx1"/>
            </a:solidFill>
          </a:ln>
          <a:effectLst>
            <a:glow rad="101600">
              <a:schemeClr val="tx1">
                <a:lumMod val="95000"/>
                <a:lumOff val="5000"/>
                <a:alpha val="60000"/>
              </a:schemeClr>
            </a:glow>
          </a:effectLst>
        </p:spPr>
        <p:txBody>
          <a:bodyPr wrap="square" rtlCol="0">
            <a:spAutoFit/>
          </a:bodyPr>
          <a:lstStyle/>
          <a:p>
            <a:r>
              <a:rPr lang="en-GB" sz="800" dirty="0" smtClean="0">
                <a:solidFill>
                  <a:srgbClr val="FF0000"/>
                </a:solidFill>
              </a:rPr>
              <a:t>June 2010</a:t>
            </a:r>
          </a:p>
          <a:p>
            <a:r>
              <a:rPr lang="en-GB" sz="1200" dirty="0" smtClean="0"/>
              <a:t>Describe what is meant by layering information.  (4)</a:t>
            </a:r>
            <a:endParaRPr lang="en-GB"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464" y="148216"/>
            <a:ext cx="9705528" cy="923330"/>
          </a:xfrm>
          <a:prstGeom prst="rect">
            <a:avLst/>
          </a:prstGeom>
          <a:solidFill>
            <a:srgbClr val="FF3399"/>
          </a:solidFill>
          <a:ln w="28575">
            <a:solidFill>
              <a:schemeClr val="tx1"/>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5400" b="1" dirty="0" smtClean="0">
                <a:solidFill>
                  <a:schemeClr val="tx1"/>
                </a:solidFill>
              </a:rPr>
              <a:t>B. CHALLENGES FOR THE PLANET</a:t>
            </a:r>
            <a:endParaRPr lang="en-GB" sz="5400" b="1" dirty="0">
              <a:solidFill>
                <a:schemeClr val="tx1"/>
              </a:solidFill>
            </a:endParaRPr>
          </a:p>
        </p:txBody>
      </p:sp>
      <p:graphicFrame>
        <p:nvGraphicFramePr>
          <p:cNvPr id="3" name="Table 2"/>
          <p:cNvGraphicFramePr>
            <a:graphicFrameLocks noGrp="1"/>
          </p:cNvGraphicFramePr>
          <p:nvPr/>
        </p:nvGraphicFramePr>
        <p:xfrm>
          <a:off x="200472" y="1249888"/>
          <a:ext cx="9505056" cy="5262880"/>
        </p:xfrm>
        <a:graphic>
          <a:graphicData uri="http://schemas.openxmlformats.org/drawingml/2006/table">
            <a:tbl>
              <a:tblPr firstRow="1" bandRow="1">
                <a:tableStyleId>{5A111915-BE36-4E01-A7E5-04B1672EAD32}</a:tableStyleId>
              </a:tblPr>
              <a:tblGrid>
                <a:gridCol w="2921723"/>
                <a:gridCol w="6583333"/>
              </a:tblGrid>
              <a:tr h="370840">
                <a:tc>
                  <a:txBody>
                    <a:bodyPr/>
                    <a:lstStyle/>
                    <a:p>
                      <a:r>
                        <a:rPr lang="en-GB" sz="1400" dirty="0" smtClean="0">
                          <a:solidFill>
                            <a:schemeClr val="tx1"/>
                          </a:solidFill>
                        </a:rPr>
                        <a:t>Key Term</a:t>
                      </a:r>
                      <a:endParaRPr lang="en-GB"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3399"/>
                    </a:solidFill>
                  </a:tcPr>
                </a:tc>
                <a:tc>
                  <a:txBody>
                    <a:bodyPr/>
                    <a:lstStyle/>
                    <a:p>
                      <a:r>
                        <a:rPr lang="en-GB" sz="1400" dirty="0" smtClean="0">
                          <a:solidFill>
                            <a:schemeClr val="tx1"/>
                          </a:solidFill>
                        </a:rPr>
                        <a:t>Definition</a:t>
                      </a:r>
                      <a:endParaRPr lang="en-GB"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3399"/>
                    </a:solidFill>
                  </a:tcPr>
                </a:tc>
              </a:tr>
              <a:tr h="370840">
                <a:tc>
                  <a:txBody>
                    <a:bodyPr/>
                    <a:lstStyle/>
                    <a:p>
                      <a:r>
                        <a:rPr lang="en-GB" sz="1400" dirty="0" smtClean="0"/>
                        <a:t>Climate Change</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smtClean="0"/>
                        <a:t>A change</a:t>
                      </a:r>
                      <a:r>
                        <a:rPr lang="en-GB" sz="1400" baseline="0" dirty="0" smtClean="0"/>
                        <a:t> in the climate system (temperature / precipitation) over a long period of time.</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Congestion Charging</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smtClean="0"/>
                        <a:t>Making motorists</a:t>
                      </a:r>
                      <a:r>
                        <a:rPr lang="en-GB" sz="1400" baseline="0" dirty="0" smtClean="0"/>
                        <a:t> pay to travel in large urban areas during periods of heaviest user.</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Global Warming</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smtClean="0"/>
                        <a:t>An increase in the temperature of the Earth’s atmosphere.</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Greenhouse Effect</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smtClean="0"/>
                        <a:t>The process whereby the earth’s atmosphere traps solar radiation,</a:t>
                      </a:r>
                      <a:r>
                        <a:rPr lang="en-GB" sz="1400" baseline="0" dirty="0" smtClean="0"/>
                        <a:t> caused by the presence of greenhouse gases.</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Greenhouse Gases</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smtClean="0"/>
                        <a:t>Gases that</a:t>
                      </a:r>
                      <a:r>
                        <a:rPr lang="en-GB" sz="1400" baseline="0" dirty="0" smtClean="0"/>
                        <a:t> trap heat within the Earth’s atmosphere (carbon dioxide, methane and nitrous oxide).</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Park and Ride Scheme</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smtClean="0"/>
                        <a:t>Allow shoppers to park cars in large designated</a:t>
                      </a:r>
                      <a:r>
                        <a:rPr lang="en-GB" sz="1400" baseline="0" dirty="0" smtClean="0"/>
                        <a:t> areas on the edge of an urban area and catch a bus into the town centre.</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Solar Output</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smtClean="0"/>
                        <a:t>Energy that comes from the sun.</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Sustainable</a:t>
                      </a:r>
                      <a:r>
                        <a:rPr lang="en-GB" sz="1400" baseline="0" dirty="0" smtClean="0"/>
                        <a:t> Development</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smtClean="0"/>
                        <a:t>Development that gives a better quality of life now</a:t>
                      </a:r>
                      <a:r>
                        <a:rPr lang="en-GB" sz="1400" baseline="0" dirty="0" smtClean="0"/>
                        <a:t> and in future.</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465" y="148218"/>
            <a:ext cx="9577064" cy="461665"/>
          </a:xfrm>
          <a:prstGeom prst="rect">
            <a:avLst/>
          </a:prstGeom>
          <a:solidFill>
            <a:srgbClr val="00B0F0"/>
          </a:solidFill>
          <a:ln w="28575">
            <a:solidFill>
              <a:schemeClr val="tx1"/>
            </a:solidFill>
          </a:ln>
          <a:effectLst>
            <a:glow rad="139700">
              <a:schemeClr val="accent1">
                <a:satMod val="175000"/>
                <a:alpha val="40000"/>
              </a:schemeClr>
            </a:glow>
            <a:outerShdw blurRad="40000" dist="20000" dir="5400000" rotWithShape="0">
              <a:srgbClr val="000000">
                <a:alpha val="38000"/>
              </a:srgb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2400" b="1" dirty="0" smtClean="0">
                <a:solidFill>
                  <a:schemeClr val="tx1"/>
                </a:solidFill>
              </a:rPr>
              <a:t>HOW climate has changed since the last Ice Age</a:t>
            </a:r>
            <a:endParaRPr lang="en-GB" sz="2400" b="1" dirty="0">
              <a:solidFill>
                <a:schemeClr val="tx1"/>
              </a:solidFill>
            </a:endParaRPr>
          </a:p>
        </p:txBody>
      </p:sp>
      <p:pic>
        <p:nvPicPr>
          <p:cNvPr id="3" name="Picture 2" descr="graph.png"/>
          <p:cNvPicPr>
            <a:picLocks noChangeAspect="1"/>
          </p:cNvPicPr>
          <p:nvPr/>
        </p:nvPicPr>
        <p:blipFill>
          <a:blip r:embed="rId2" cstate="print"/>
          <a:stretch>
            <a:fillRect/>
          </a:stretch>
        </p:blipFill>
        <p:spPr>
          <a:xfrm>
            <a:off x="619835" y="4149080"/>
            <a:ext cx="3685093" cy="2448272"/>
          </a:xfrm>
          <a:prstGeom prst="rect">
            <a:avLst/>
          </a:prstGeom>
        </p:spPr>
      </p:pic>
      <p:sp>
        <p:nvSpPr>
          <p:cNvPr id="4" name="TextBox 3"/>
          <p:cNvSpPr txBox="1"/>
          <p:nvPr/>
        </p:nvSpPr>
        <p:spPr>
          <a:xfrm>
            <a:off x="200472" y="1645637"/>
            <a:ext cx="4536504" cy="2431435"/>
          </a:xfrm>
          <a:prstGeom prst="rect">
            <a:avLst/>
          </a:prstGeom>
          <a:noFill/>
        </p:spPr>
        <p:txBody>
          <a:bodyPr wrap="square" rtlCol="0">
            <a:spAutoFit/>
          </a:bodyPr>
          <a:lstStyle/>
          <a:p>
            <a:pPr algn="ctr"/>
            <a:r>
              <a:rPr lang="en-GB" sz="1600" dirty="0" smtClean="0"/>
              <a:t>Since the end of the last Ice Age (~10,000 years ago) global temperature has increased by 6°C.  Within this trend, however, there have been a number of fluctuations.</a:t>
            </a:r>
          </a:p>
          <a:p>
            <a:pPr algn="ctr"/>
            <a:endParaRPr lang="en-GB" sz="800" dirty="0" smtClean="0"/>
          </a:p>
          <a:p>
            <a:pPr algn="ctr"/>
            <a:r>
              <a:rPr lang="en-GB" sz="1600" dirty="0" smtClean="0"/>
              <a:t>In the past 100 years the temperature has begun to rise steadily, with greater increases since the 1960s.  The temperature is projected to increase much more rapidly in the coming years, being 5°C warmer in 2100 than it is now.</a:t>
            </a:r>
            <a:endParaRPr lang="en-GB" sz="1600" dirty="0"/>
          </a:p>
        </p:txBody>
      </p:sp>
      <p:sp>
        <p:nvSpPr>
          <p:cNvPr id="5" name="Rounded Rectangle 4"/>
          <p:cNvSpPr/>
          <p:nvPr/>
        </p:nvSpPr>
        <p:spPr>
          <a:xfrm>
            <a:off x="144016" y="836712"/>
            <a:ext cx="4664968" cy="58326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a:off x="416496" y="910461"/>
            <a:ext cx="4104456" cy="646331"/>
          </a:xfrm>
          <a:prstGeom prst="rect">
            <a:avLst/>
          </a:prstGeom>
          <a:noFill/>
        </p:spPr>
        <p:txBody>
          <a:bodyPr wrap="square" rtlCol="0">
            <a:spAutoFit/>
          </a:bodyPr>
          <a:lstStyle/>
          <a:p>
            <a:pPr algn="ctr"/>
            <a:r>
              <a:rPr lang="en-GB" b="1" dirty="0" smtClean="0">
                <a:solidFill>
                  <a:schemeClr val="accent1"/>
                </a:solidFill>
              </a:rPr>
              <a:t>HOW has the world’s climate changed since the last Ice Age?</a:t>
            </a:r>
            <a:endParaRPr lang="en-GB" b="1" dirty="0">
              <a:solidFill>
                <a:schemeClr val="accent1"/>
              </a:solidFill>
            </a:endParaRPr>
          </a:p>
        </p:txBody>
      </p:sp>
      <p:grpSp>
        <p:nvGrpSpPr>
          <p:cNvPr id="15" name="Group 14"/>
          <p:cNvGrpSpPr/>
          <p:nvPr/>
        </p:nvGrpSpPr>
        <p:grpSpPr>
          <a:xfrm>
            <a:off x="5025008" y="2070715"/>
            <a:ext cx="4680520" cy="3806557"/>
            <a:chOff x="4930932" y="1002214"/>
            <a:chExt cx="4680520" cy="3806557"/>
          </a:xfrm>
        </p:grpSpPr>
        <p:sp>
          <p:nvSpPr>
            <p:cNvPr id="13" name="TextBox 12"/>
            <p:cNvSpPr txBox="1"/>
            <p:nvPr/>
          </p:nvSpPr>
          <p:spPr>
            <a:xfrm>
              <a:off x="4930932" y="1484784"/>
              <a:ext cx="4680520" cy="3323987"/>
            </a:xfrm>
            <a:prstGeom prst="rect">
              <a:avLst/>
            </a:prstGeom>
            <a:noFill/>
            <a:ln>
              <a:solidFill>
                <a:schemeClr val="tx1"/>
              </a:solidFill>
            </a:ln>
          </p:spPr>
          <p:txBody>
            <a:bodyPr wrap="square" rtlCol="0">
              <a:spAutoFit/>
            </a:bodyPr>
            <a:lstStyle/>
            <a:p>
              <a:r>
                <a:rPr lang="en-GB" sz="1400" b="1" dirty="0" smtClean="0"/>
                <a:t>1.</a:t>
              </a:r>
              <a:r>
                <a:rPr lang="en-GB" sz="1400" dirty="0" smtClean="0"/>
                <a:t> State the obvious! </a:t>
              </a:r>
            </a:p>
            <a:p>
              <a:r>
                <a:rPr lang="en-GB" sz="1400" dirty="0" smtClean="0"/>
                <a:t>(One sentence – give the </a:t>
              </a:r>
              <a:r>
                <a:rPr lang="en-GB" sz="1400" u="sng" dirty="0" smtClean="0"/>
                <a:t>general</a:t>
              </a:r>
              <a:r>
                <a:rPr lang="en-GB" sz="1400" dirty="0" smtClean="0"/>
                <a:t> trend/pattern).</a:t>
              </a:r>
            </a:p>
            <a:p>
              <a:r>
                <a:rPr lang="en-GB" sz="1400" dirty="0" smtClean="0">
                  <a:solidFill>
                    <a:srgbClr val="FF3399"/>
                  </a:solidFill>
                </a:rPr>
                <a:t>E.g. Increasing/Decreasing, Positive/Negative Correlation etc.</a:t>
              </a:r>
            </a:p>
            <a:p>
              <a:endParaRPr lang="en-GB" sz="1400" dirty="0" smtClean="0"/>
            </a:p>
            <a:p>
              <a:r>
                <a:rPr lang="en-GB" sz="1400" b="1" dirty="0" smtClean="0"/>
                <a:t>2.</a:t>
              </a:r>
              <a:r>
                <a:rPr lang="en-GB" sz="1400" dirty="0" smtClean="0"/>
                <a:t> Pick out detail from the graph – use adjectives/adverbs.</a:t>
              </a:r>
            </a:p>
            <a:p>
              <a:r>
                <a:rPr lang="en-GB" sz="1400" dirty="0" smtClean="0">
                  <a:solidFill>
                    <a:srgbClr val="FF3399"/>
                  </a:solidFill>
                </a:rPr>
                <a:t>E.g. Increasing quickly, Gradually decreasing etc.</a:t>
              </a:r>
            </a:p>
            <a:p>
              <a:endParaRPr lang="en-GB" sz="1400" dirty="0"/>
            </a:p>
            <a:p>
              <a:r>
                <a:rPr lang="en-GB" sz="1400" b="1" dirty="0" smtClean="0"/>
                <a:t>3.</a:t>
              </a:r>
              <a:r>
                <a:rPr lang="en-GB" sz="1400" dirty="0" smtClean="0"/>
                <a:t> Quote figures/data from the graph – use numbers/dates.</a:t>
              </a:r>
            </a:p>
            <a:p>
              <a:endParaRPr lang="en-GB" sz="1400" dirty="0"/>
            </a:p>
            <a:p>
              <a:r>
                <a:rPr lang="en-GB" sz="1400" b="1" dirty="0" smtClean="0"/>
                <a:t>4.</a:t>
              </a:r>
              <a:r>
                <a:rPr lang="en-GB" sz="1400" dirty="0" smtClean="0"/>
                <a:t> Name any anomalies or anything that stands out on graph).</a:t>
              </a:r>
            </a:p>
            <a:p>
              <a:r>
                <a:rPr lang="en-GB" sz="1400" dirty="0" smtClean="0">
                  <a:solidFill>
                    <a:srgbClr val="FF3399"/>
                  </a:solidFill>
                </a:rPr>
                <a:t>E.g. Highest/lowest values, sudden decreases/increases etc.</a:t>
              </a:r>
            </a:p>
            <a:p>
              <a:endParaRPr lang="en-GB" sz="1400" dirty="0" smtClean="0"/>
            </a:p>
            <a:p>
              <a:r>
                <a:rPr lang="en-GB" sz="1400" b="1" dirty="0" smtClean="0"/>
                <a:t>* </a:t>
              </a:r>
              <a:r>
                <a:rPr lang="en-GB" sz="1400" dirty="0" smtClean="0"/>
                <a:t>Refer to ALL information given on the graph</a:t>
              </a:r>
            </a:p>
            <a:p>
              <a:r>
                <a:rPr lang="en-GB" sz="1400" dirty="0" smtClean="0"/>
                <a:t>(years, place names, numbers, percentages , and...don’t forget the units!</a:t>
              </a:r>
              <a:endParaRPr lang="en-GB" sz="1400" dirty="0"/>
            </a:p>
          </p:txBody>
        </p:sp>
        <p:sp>
          <p:nvSpPr>
            <p:cNvPr id="14" name="TextBox 13"/>
            <p:cNvSpPr txBox="1"/>
            <p:nvPr/>
          </p:nvSpPr>
          <p:spPr>
            <a:xfrm>
              <a:off x="5676662" y="1002214"/>
              <a:ext cx="3452802" cy="338554"/>
            </a:xfrm>
            <a:prstGeom prst="rect">
              <a:avLst/>
            </a:prstGeom>
            <a:solidFill>
              <a:srgbClr val="FF3399"/>
            </a:solidFill>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Describing a graph......</a:t>
              </a:r>
              <a:endParaRPr lang="en-GB" sz="1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grpSp>
        <p:nvGrpSpPr>
          <p:cNvPr id="9" name="Group 8"/>
          <p:cNvGrpSpPr/>
          <p:nvPr/>
        </p:nvGrpSpPr>
        <p:grpSpPr>
          <a:xfrm rot="20571261">
            <a:off x="4665280" y="793924"/>
            <a:ext cx="1728192" cy="1728192"/>
            <a:chOff x="5601072" y="4509120"/>
            <a:chExt cx="1728192" cy="1728192"/>
          </a:xfrm>
        </p:grpSpPr>
        <p:sp>
          <p:nvSpPr>
            <p:cNvPr id="8" name="Explosion 1 7"/>
            <p:cNvSpPr/>
            <p:nvPr/>
          </p:nvSpPr>
          <p:spPr>
            <a:xfrm>
              <a:off x="5601072" y="4509120"/>
              <a:ext cx="1728192" cy="1728192"/>
            </a:xfrm>
            <a:prstGeom prst="irregularSeal1">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p:cNvSpPr txBox="1"/>
            <p:nvPr/>
          </p:nvSpPr>
          <p:spPr>
            <a:xfrm>
              <a:off x="5889104" y="4963815"/>
              <a:ext cx="1152128" cy="769441"/>
            </a:xfrm>
            <a:prstGeom prst="rect">
              <a:avLst/>
            </a:prstGeom>
            <a:noFill/>
          </p:spPr>
          <p:txBody>
            <a:bodyPr wrap="square" rtlCol="0">
              <a:spAutoFit/>
            </a:bodyPr>
            <a:lstStyle/>
            <a:p>
              <a:pPr algn="ctr"/>
              <a:r>
                <a:rPr lang="en-GB" sz="1100" b="1" dirty="0" smtClean="0"/>
                <a:t>Remember the rules for how to describe a graph!</a:t>
              </a:r>
              <a:endParaRPr lang="en-GB" sz="1100" b="1" dirty="0"/>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465" y="148218"/>
            <a:ext cx="9577064" cy="461665"/>
          </a:xfrm>
          <a:prstGeom prst="rect">
            <a:avLst/>
          </a:prstGeom>
          <a:solidFill>
            <a:srgbClr val="00B0F0"/>
          </a:solidFill>
          <a:ln w="28575">
            <a:solidFill>
              <a:schemeClr val="tx1"/>
            </a:solidFill>
          </a:ln>
          <a:effectLst>
            <a:glow rad="139700">
              <a:schemeClr val="accent1">
                <a:satMod val="175000"/>
                <a:alpha val="40000"/>
              </a:schemeClr>
            </a:glow>
            <a:outerShdw blurRad="40000" dist="20000" dir="5400000" rotWithShape="0">
              <a:srgbClr val="000000">
                <a:alpha val="38000"/>
              </a:srgb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2400" b="1" dirty="0" smtClean="0">
                <a:solidFill>
                  <a:schemeClr val="tx1"/>
                </a:solidFill>
              </a:rPr>
              <a:t>WHY climate has changed since the last Ice Age</a:t>
            </a:r>
            <a:endParaRPr lang="en-GB" sz="2400" b="1" dirty="0">
              <a:solidFill>
                <a:schemeClr val="tx1"/>
              </a:solidFill>
            </a:endParaRPr>
          </a:p>
        </p:txBody>
      </p:sp>
      <p:sp>
        <p:nvSpPr>
          <p:cNvPr id="11" name="TextBox 10"/>
          <p:cNvSpPr txBox="1"/>
          <p:nvPr/>
        </p:nvSpPr>
        <p:spPr>
          <a:xfrm>
            <a:off x="144016" y="1325086"/>
            <a:ext cx="3152800" cy="1815882"/>
          </a:xfrm>
          <a:prstGeom prst="rect">
            <a:avLst/>
          </a:prstGeom>
          <a:solidFill>
            <a:schemeClr val="bg1"/>
          </a:solidFill>
          <a:ln w="28575">
            <a:solidFill>
              <a:schemeClr val="tx1"/>
            </a:solidFill>
          </a:ln>
          <a:effectLst>
            <a:glow rad="101600">
              <a:srgbClr val="FFFF00">
                <a:alpha val="60000"/>
              </a:srgbClr>
            </a:glow>
          </a:effectLst>
        </p:spPr>
        <p:txBody>
          <a:bodyPr wrap="square" rtlCol="0">
            <a:spAutoFit/>
          </a:bodyPr>
          <a:lstStyle/>
          <a:p>
            <a:r>
              <a:rPr lang="en-GB" sz="1400" b="1" dirty="0" smtClean="0"/>
              <a:t>SOLAR OUTPUT</a:t>
            </a:r>
          </a:p>
          <a:p>
            <a:r>
              <a:rPr lang="en-GB" sz="1400" dirty="0" smtClean="0"/>
              <a:t>Energy from the sun changes over time.  1% change in solar output could make the temperature rise/fall by between 0.5 and 1.0°C.</a:t>
            </a:r>
          </a:p>
          <a:p>
            <a:r>
              <a:rPr lang="en-GB" sz="1400" dirty="0" smtClean="0"/>
              <a:t>It is thought that the activity of sunspots on the Sun’s surface affects solar output.  (reduced activity = cooler temperatures).</a:t>
            </a:r>
            <a:endParaRPr lang="en-GB" sz="1400" dirty="0"/>
          </a:p>
        </p:txBody>
      </p:sp>
      <p:sp>
        <p:nvSpPr>
          <p:cNvPr id="12" name="TextBox 11"/>
          <p:cNvSpPr txBox="1"/>
          <p:nvPr/>
        </p:nvSpPr>
        <p:spPr>
          <a:xfrm>
            <a:off x="3728864" y="764704"/>
            <a:ext cx="5976664" cy="2031325"/>
          </a:xfrm>
          <a:prstGeom prst="rect">
            <a:avLst/>
          </a:prstGeom>
          <a:noFill/>
          <a:ln w="28575">
            <a:solidFill>
              <a:schemeClr val="tx1"/>
            </a:solidFill>
          </a:ln>
          <a:effectLst>
            <a:glow rad="101600">
              <a:srgbClr val="FFFF00">
                <a:alpha val="60000"/>
              </a:srgbClr>
            </a:glow>
          </a:effectLst>
        </p:spPr>
        <p:txBody>
          <a:bodyPr wrap="square" rtlCol="0">
            <a:spAutoFit/>
          </a:bodyPr>
          <a:lstStyle/>
          <a:p>
            <a:r>
              <a:rPr lang="en-GB" sz="1400" b="1" dirty="0" smtClean="0"/>
              <a:t>ORBITAL GEOMETRY</a:t>
            </a:r>
          </a:p>
          <a:p>
            <a:pPr>
              <a:buFontTx/>
              <a:buChar char="-"/>
            </a:pPr>
            <a:r>
              <a:rPr lang="en-GB" sz="1400" dirty="0" smtClean="0"/>
              <a:t>The shape of the earth’s orbit around the Sun varies from nearly circular to elliptical and back again every 95,000 years.  Cold glacial periods have occurred when the Earth’s orbit is circular and warmer periods when it is more elliptical.</a:t>
            </a:r>
          </a:p>
          <a:p>
            <a:pPr>
              <a:buFontTx/>
              <a:buChar char="-"/>
            </a:pPr>
            <a:r>
              <a:rPr lang="en-GB" sz="1400" dirty="0" smtClean="0"/>
              <a:t> The tilt of the earth’s axis varies over time from 21.5° and 24.5°.  The greater the angle of tilt, the hotter the summers are and the colder the winters are.  When the angle is greater the Earth usually experiences warmer periods.</a:t>
            </a:r>
          </a:p>
          <a:p>
            <a:pPr>
              <a:buFontTx/>
              <a:buChar char="-"/>
            </a:pPr>
            <a:r>
              <a:rPr lang="en-GB" sz="1400" dirty="0" smtClean="0"/>
              <a:t>- The Earth ‘wobbles’ on its axis a little.</a:t>
            </a:r>
          </a:p>
          <a:p>
            <a:r>
              <a:rPr lang="en-GB" sz="1400" dirty="0" smtClean="0"/>
              <a:t>These variations in orbit as known as the </a:t>
            </a:r>
            <a:r>
              <a:rPr lang="en-GB" sz="1400" b="1" dirty="0" smtClean="0"/>
              <a:t>Milankovitch Mechanism</a:t>
            </a:r>
            <a:r>
              <a:rPr lang="en-GB" sz="1400" dirty="0" smtClean="0"/>
              <a:t>.</a:t>
            </a:r>
            <a:endParaRPr lang="en-GB" sz="1400" dirty="0"/>
          </a:p>
        </p:txBody>
      </p:sp>
      <p:sp>
        <p:nvSpPr>
          <p:cNvPr id="13" name="TextBox 12"/>
          <p:cNvSpPr txBox="1"/>
          <p:nvPr/>
        </p:nvSpPr>
        <p:spPr>
          <a:xfrm>
            <a:off x="128464" y="764704"/>
            <a:ext cx="2808312" cy="369332"/>
          </a:xfrm>
          <a:prstGeom prst="rect">
            <a:avLst/>
          </a:prstGeom>
          <a:solidFill>
            <a:srgbClr val="FFFF00"/>
          </a:solidFill>
          <a:ln w="28575">
            <a:solidFill>
              <a:schemeClr val="tx1"/>
            </a:solidFill>
          </a:ln>
          <a:effectLst/>
        </p:spPr>
        <p:txBody>
          <a:bodyPr wrap="square" rtlCol="0">
            <a:spAutoFit/>
          </a:bodyPr>
          <a:lstStyle/>
          <a:p>
            <a:pPr algn="ctr"/>
            <a:r>
              <a:rPr lang="en-GB" b="1" dirty="0" smtClean="0"/>
              <a:t>EXTERNAL FACTORS</a:t>
            </a:r>
            <a:endParaRPr lang="en-GB" dirty="0"/>
          </a:p>
        </p:txBody>
      </p:sp>
      <p:sp>
        <p:nvSpPr>
          <p:cNvPr id="14" name="TextBox 13"/>
          <p:cNvSpPr txBox="1"/>
          <p:nvPr/>
        </p:nvSpPr>
        <p:spPr>
          <a:xfrm>
            <a:off x="128464" y="3429000"/>
            <a:ext cx="3168352" cy="1384995"/>
          </a:xfrm>
          <a:prstGeom prst="rect">
            <a:avLst/>
          </a:prstGeom>
          <a:noFill/>
          <a:ln w="28575">
            <a:solidFill>
              <a:schemeClr val="tx1"/>
            </a:solidFill>
          </a:ln>
          <a:effectLst>
            <a:glow rad="101600">
              <a:srgbClr val="FF3399">
                <a:alpha val="60000"/>
              </a:srgbClr>
            </a:glow>
          </a:effectLst>
        </p:spPr>
        <p:txBody>
          <a:bodyPr wrap="square" rtlCol="0">
            <a:spAutoFit/>
          </a:bodyPr>
          <a:lstStyle/>
          <a:p>
            <a:r>
              <a:rPr lang="en-GB" sz="1400" b="1" dirty="0" smtClean="0"/>
              <a:t>VOLCANIC ACTIVITY</a:t>
            </a:r>
          </a:p>
          <a:p>
            <a:r>
              <a:rPr lang="en-GB" sz="1400" dirty="0" smtClean="0"/>
              <a:t>Volcanic eruptions release large amounts of sulphur dioxide and ash into the atmosphere.  These act as a cloak and reduce the amount of solar (radiation) energy reaching the Earth’s surface.</a:t>
            </a:r>
            <a:endParaRPr lang="en-GB" sz="1400" dirty="0"/>
          </a:p>
        </p:txBody>
      </p:sp>
      <p:sp>
        <p:nvSpPr>
          <p:cNvPr id="15" name="TextBox 14"/>
          <p:cNvSpPr txBox="1"/>
          <p:nvPr/>
        </p:nvSpPr>
        <p:spPr>
          <a:xfrm>
            <a:off x="128464" y="5085184"/>
            <a:ext cx="3168352" cy="1384995"/>
          </a:xfrm>
          <a:prstGeom prst="rect">
            <a:avLst/>
          </a:prstGeom>
          <a:noFill/>
          <a:ln w="28575">
            <a:solidFill>
              <a:schemeClr val="tx1"/>
            </a:solidFill>
          </a:ln>
          <a:effectLst>
            <a:glow rad="101600">
              <a:srgbClr val="FF3399">
                <a:alpha val="60000"/>
              </a:srgbClr>
            </a:glow>
          </a:effectLst>
        </p:spPr>
        <p:txBody>
          <a:bodyPr wrap="square" rtlCol="0">
            <a:spAutoFit/>
          </a:bodyPr>
          <a:lstStyle/>
          <a:p>
            <a:r>
              <a:rPr lang="en-GB" sz="1400" b="1" dirty="0" smtClean="0"/>
              <a:t>SURFACE REFLECTION</a:t>
            </a:r>
          </a:p>
          <a:p>
            <a:r>
              <a:rPr lang="en-GB" sz="1400" dirty="0" smtClean="0"/>
              <a:t>During cooler periods when there is a larger amount of snow and ice on the earth, global temperature will drop due to the snow and ice reflecting sunlight back to space.</a:t>
            </a:r>
            <a:endParaRPr lang="en-GB" sz="1400" dirty="0"/>
          </a:p>
        </p:txBody>
      </p:sp>
      <p:sp>
        <p:nvSpPr>
          <p:cNvPr id="16" name="TextBox 15"/>
          <p:cNvSpPr txBox="1"/>
          <p:nvPr/>
        </p:nvSpPr>
        <p:spPr>
          <a:xfrm>
            <a:off x="3440832" y="2996952"/>
            <a:ext cx="2016224" cy="3754874"/>
          </a:xfrm>
          <a:prstGeom prst="rect">
            <a:avLst/>
          </a:prstGeom>
          <a:noFill/>
          <a:ln w="28575">
            <a:solidFill>
              <a:schemeClr val="tx1"/>
            </a:solidFill>
          </a:ln>
          <a:effectLst>
            <a:glow rad="101600">
              <a:srgbClr val="FF3399">
                <a:alpha val="60000"/>
              </a:srgbClr>
            </a:glow>
          </a:effectLst>
        </p:spPr>
        <p:txBody>
          <a:bodyPr wrap="square" rtlCol="0">
            <a:spAutoFit/>
          </a:bodyPr>
          <a:lstStyle/>
          <a:p>
            <a:r>
              <a:rPr lang="en-GB" sz="1400" b="1" dirty="0" smtClean="0"/>
              <a:t>CHANGE IN ATMOSPHERIC GAS</a:t>
            </a:r>
          </a:p>
          <a:p>
            <a:r>
              <a:rPr lang="en-GB" sz="1400" dirty="0" smtClean="0"/>
              <a:t>There is a clear relationship between the amount of Coᴤ in the atmosphere and temperature variations.  The Greenhouse Effect keeps heat within the Earth’s atmosphere by absorbing longwave radiation.  Without this global temperature of the Earth would be minus 18°C rather than the present 15°C (i.e. 33°C colder).</a:t>
            </a:r>
            <a:endParaRPr lang="en-GB" sz="1400" dirty="0"/>
          </a:p>
        </p:txBody>
      </p:sp>
      <p:sp>
        <p:nvSpPr>
          <p:cNvPr id="17" name="TextBox 16"/>
          <p:cNvSpPr txBox="1"/>
          <p:nvPr/>
        </p:nvSpPr>
        <p:spPr>
          <a:xfrm>
            <a:off x="5601072" y="5085184"/>
            <a:ext cx="2808312" cy="369332"/>
          </a:xfrm>
          <a:prstGeom prst="rect">
            <a:avLst/>
          </a:prstGeom>
          <a:solidFill>
            <a:srgbClr val="FF3399"/>
          </a:solidFill>
          <a:ln w="28575">
            <a:solidFill>
              <a:schemeClr val="tx1"/>
            </a:solidFill>
          </a:ln>
          <a:effectLst/>
        </p:spPr>
        <p:txBody>
          <a:bodyPr wrap="square" rtlCol="0">
            <a:spAutoFit/>
          </a:bodyPr>
          <a:lstStyle/>
          <a:p>
            <a:pPr algn="ctr"/>
            <a:r>
              <a:rPr lang="en-GB" b="1" dirty="0" smtClean="0"/>
              <a:t>INTERNAL FACTORS</a:t>
            </a:r>
            <a:endParaRPr lang="en-GB" dirty="0"/>
          </a:p>
        </p:txBody>
      </p:sp>
      <p:sp>
        <p:nvSpPr>
          <p:cNvPr id="18" name="TextBox 17"/>
          <p:cNvSpPr txBox="1"/>
          <p:nvPr/>
        </p:nvSpPr>
        <p:spPr>
          <a:xfrm>
            <a:off x="5529064" y="2909843"/>
            <a:ext cx="4176464" cy="2031325"/>
          </a:xfrm>
          <a:prstGeom prst="rect">
            <a:avLst/>
          </a:prstGeom>
          <a:noFill/>
          <a:ln w="28575">
            <a:solidFill>
              <a:schemeClr val="tx1"/>
            </a:solidFill>
          </a:ln>
          <a:effectLst>
            <a:glow rad="101600">
              <a:srgbClr val="FF3399">
                <a:alpha val="60000"/>
              </a:srgbClr>
            </a:glow>
          </a:effectLst>
        </p:spPr>
        <p:txBody>
          <a:bodyPr wrap="square" rtlCol="0">
            <a:spAutoFit/>
          </a:bodyPr>
          <a:lstStyle/>
          <a:p>
            <a:r>
              <a:rPr lang="en-GB" sz="1400" b="1" dirty="0" smtClean="0"/>
              <a:t>TECTONIC ACTIVITY</a:t>
            </a:r>
          </a:p>
          <a:p>
            <a:r>
              <a:rPr lang="en-GB" sz="1400" dirty="0" smtClean="0"/>
              <a:t>The movement of the continents by plate tectonics (continental drift) affects the global pattern of atmospheric and ocean circulation, and the changing shape of the Earth’s surface causes winds and ocean current to change.  This process is too slow to have much effect on climate over the relatively short geological timer span of the last 10,000 years, however.</a:t>
            </a:r>
            <a:endParaRPr lang="en-GB" sz="1400" dirty="0"/>
          </a:p>
        </p:txBody>
      </p:sp>
      <p:sp>
        <p:nvSpPr>
          <p:cNvPr id="20" name="TextBox 19"/>
          <p:cNvSpPr txBox="1"/>
          <p:nvPr/>
        </p:nvSpPr>
        <p:spPr>
          <a:xfrm>
            <a:off x="5745088" y="6413266"/>
            <a:ext cx="4104456" cy="400110"/>
          </a:xfrm>
          <a:prstGeom prst="rect">
            <a:avLst/>
          </a:prstGeom>
          <a:ln/>
        </p:spPr>
        <p:style>
          <a:lnRef idx="1">
            <a:schemeClr val="dk1"/>
          </a:lnRef>
          <a:fillRef idx="2">
            <a:schemeClr val="dk1"/>
          </a:fillRef>
          <a:effectRef idx="1">
            <a:schemeClr val="dk1"/>
          </a:effectRef>
          <a:fontRef idx="minor">
            <a:schemeClr val="dk1"/>
          </a:fontRef>
        </p:style>
        <p:txBody>
          <a:bodyPr wrap="square" rtlCol="0">
            <a:spAutoFit/>
          </a:bodyPr>
          <a:lstStyle/>
          <a:p>
            <a:r>
              <a:rPr lang="en-GB" sz="800" dirty="0" smtClean="0">
                <a:solidFill>
                  <a:srgbClr val="FF0000"/>
                </a:solidFill>
              </a:rPr>
              <a:t>Jan 2011</a:t>
            </a:r>
          </a:p>
          <a:p>
            <a:r>
              <a:rPr lang="en-GB" sz="1200" dirty="0" smtClean="0"/>
              <a:t>Explain 2 causes of climate change since the last Ice Age.  (4)</a:t>
            </a:r>
            <a:endParaRPr lang="en-GB"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464" y="764704"/>
            <a:ext cx="4680520" cy="5262979"/>
          </a:xfrm>
          <a:prstGeom prst="rect">
            <a:avLst/>
          </a:prstGeom>
          <a:noFill/>
          <a:ln w="28575">
            <a:solidFill>
              <a:schemeClr val="tx1"/>
            </a:solidFill>
          </a:ln>
        </p:spPr>
        <p:txBody>
          <a:bodyPr wrap="square" rtlCol="0">
            <a:spAutoFit/>
          </a:bodyPr>
          <a:lstStyle/>
          <a:p>
            <a:r>
              <a:rPr lang="en-GB" sz="1600" u="sng" dirty="0" smtClean="0"/>
              <a:t>Burning of Fossil Fuels</a:t>
            </a:r>
          </a:p>
          <a:p>
            <a:r>
              <a:rPr lang="en-GB" sz="1600" dirty="0" smtClean="0"/>
              <a:t>Greenhouse gases absorb radiation going back out from Earth, ‘trapping’ it making life on Earth possible (it would be too cold otherwise).  Too high a level of these gases would make temperatures too high for life – the range within which life is possible is quite narrow so the level needs to stay relatively stable.</a:t>
            </a:r>
          </a:p>
          <a:p>
            <a:r>
              <a:rPr lang="en-GB" sz="1600" dirty="0" smtClean="0"/>
              <a:t>The most important greenhouse gases are:</a:t>
            </a:r>
          </a:p>
          <a:p>
            <a:endParaRPr lang="en-GB" sz="1600" dirty="0" smtClean="0"/>
          </a:p>
          <a:p>
            <a:r>
              <a:rPr lang="en-GB" sz="1600" dirty="0" smtClean="0"/>
              <a:t>Water Vapour</a:t>
            </a:r>
          </a:p>
          <a:p>
            <a:r>
              <a:rPr lang="en-GB" sz="1600" dirty="0" smtClean="0"/>
              <a:t>Methane</a:t>
            </a:r>
          </a:p>
          <a:p>
            <a:r>
              <a:rPr lang="en-GB" sz="1600" dirty="0" smtClean="0"/>
              <a:t>Carbon Dioxide</a:t>
            </a:r>
          </a:p>
          <a:p>
            <a:r>
              <a:rPr lang="en-GB" sz="1600" dirty="0" smtClean="0"/>
              <a:t>Nitrous Oxide</a:t>
            </a:r>
          </a:p>
          <a:p>
            <a:r>
              <a:rPr lang="en-GB" sz="1600" dirty="0" smtClean="0"/>
              <a:t>CFCs</a:t>
            </a:r>
          </a:p>
          <a:p>
            <a:endParaRPr lang="en-GB" sz="1600" dirty="0" smtClean="0"/>
          </a:p>
          <a:p>
            <a:r>
              <a:rPr lang="en-GB" sz="1600" dirty="0" smtClean="0"/>
              <a:t>In recent years almost all climate experts have agreed that global temperatures are increasing.  Most (not ALL) blame human activity for most of this increase – focusing attention on rising levels of CO₂ and methane.   Most of this comes from burning fossil fuels (coal, oil, natural gas).</a:t>
            </a:r>
            <a:endParaRPr lang="en-GB" sz="1600" dirty="0"/>
          </a:p>
        </p:txBody>
      </p:sp>
      <p:sp>
        <p:nvSpPr>
          <p:cNvPr id="2" name="TextBox 1"/>
          <p:cNvSpPr txBox="1"/>
          <p:nvPr/>
        </p:nvSpPr>
        <p:spPr>
          <a:xfrm>
            <a:off x="128465" y="148218"/>
            <a:ext cx="9577064" cy="461665"/>
          </a:xfrm>
          <a:prstGeom prst="rect">
            <a:avLst/>
          </a:prstGeom>
          <a:solidFill>
            <a:srgbClr val="00B0F0"/>
          </a:solidFill>
          <a:ln w="28575">
            <a:solidFill>
              <a:schemeClr val="tx1"/>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2400" b="1" dirty="0" smtClean="0">
                <a:solidFill>
                  <a:schemeClr val="tx1"/>
                </a:solidFill>
              </a:rPr>
              <a:t>The causes of current climate change</a:t>
            </a:r>
            <a:endParaRPr lang="en-GB" sz="2400" b="1" dirty="0">
              <a:solidFill>
                <a:schemeClr val="tx1"/>
              </a:solidFill>
            </a:endParaRPr>
          </a:p>
        </p:txBody>
      </p:sp>
      <p:pic>
        <p:nvPicPr>
          <p:cNvPr id="18434" name="Picture 2" descr="http://thegreenstep.com/wp-content/uploads/2010/11/greenhouseeffect.jpg"/>
          <p:cNvPicPr>
            <a:picLocks noChangeAspect="1" noChangeArrowheads="1"/>
          </p:cNvPicPr>
          <p:nvPr/>
        </p:nvPicPr>
        <p:blipFill>
          <a:blip r:embed="rId2" cstate="print"/>
          <a:srcRect/>
          <a:stretch>
            <a:fillRect/>
          </a:stretch>
        </p:blipFill>
        <p:spPr bwMode="auto">
          <a:xfrm>
            <a:off x="1856656" y="2778048"/>
            <a:ext cx="2592288" cy="1659064"/>
          </a:xfrm>
          <a:prstGeom prst="rect">
            <a:avLst/>
          </a:prstGeom>
          <a:noFill/>
        </p:spPr>
      </p:pic>
      <p:sp>
        <p:nvSpPr>
          <p:cNvPr id="5" name="TextBox 4"/>
          <p:cNvSpPr txBox="1"/>
          <p:nvPr/>
        </p:nvSpPr>
        <p:spPr>
          <a:xfrm>
            <a:off x="5097016" y="764704"/>
            <a:ext cx="4680520" cy="3293209"/>
          </a:xfrm>
          <a:prstGeom prst="rect">
            <a:avLst/>
          </a:prstGeom>
          <a:noFill/>
          <a:ln w="28575">
            <a:solidFill>
              <a:schemeClr val="tx1"/>
            </a:solidFill>
          </a:ln>
        </p:spPr>
        <p:txBody>
          <a:bodyPr wrap="square" rtlCol="0">
            <a:spAutoFit/>
          </a:bodyPr>
          <a:lstStyle/>
          <a:p>
            <a:r>
              <a:rPr lang="en-GB" sz="1400" u="sng" dirty="0" smtClean="0"/>
              <a:t>Increase of Methane in the Atmosphere</a:t>
            </a:r>
          </a:p>
          <a:p>
            <a:r>
              <a:rPr lang="en-GB" sz="1400" dirty="0" smtClean="0"/>
              <a:t>Methane is 24x more potent a greenhouse gas than CO₂.  Methane levels have risen as the number of livestock animals has increased.  Rising incomes throughout the world have increased the demand for meat, meaning that the numbers of animals reared (especially cattle and sheep) have soared in the last few decades.</a:t>
            </a:r>
          </a:p>
          <a:p>
            <a:endParaRPr lang="en-GB" sz="1400" dirty="0" smtClean="0"/>
          </a:p>
          <a:p>
            <a:r>
              <a:rPr lang="en-GB" sz="1200" b="1" dirty="0" smtClean="0"/>
              <a:t>Where does methane come from?</a:t>
            </a:r>
          </a:p>
          <a:p>
            <a:r>
              <a:rPr lang="en-GB" sz="1200" dirty="0" smtClean="0"/>
              <a:t>Livestock animals produce methane as part of their digestive process – belching it out while chewing cud and excreting it in their waste.  About 15-20% of global methane emissions come from livestock.</a:t>
            </a:r>
          </a:p>
          <a:p>
            <a:r>
              <a:rPr lang="en-GB" sz="1200" dirty="0" smtClean="0"/>
              <a:t>Wetlands (including marshes and swamps).</a:t>
            </a:r>
          </a:p>
          <a:p>
            <a:r>
              <a:rPr lang="en-GB" sz="1200" dirty="0" smtClean="0"/>
              <a:t>Growing of rice.</a:t>
            </a:r>
          </a:p>
          <a:p>
            <a:r>
              <a:rPr lang="en-GB" sz="1200" dirty="0" smtClean="0"/>
              <a:t>Landfills which contain rotting vegetable matter.</a:t>
            </a:r>
          </a:p>
          <a:p>
            <a:r>
              <a:rPr lang="en-GB" sz="1200" dirty="0" smtClean="0"/>
              <a:t>Burning vegetation.</a:t>
            </a:r>
            <a:endParaRPr lang="en-GB" sz="1200" dirty="0"/>
          </a:p>
        </p:txBody>
      </p:sp>
      <p:graphicFrame>
        <p:nvGraphicFramePr>
          <p:cNvPr id="6" name="Table 5"/>
          <p:cNvGraphicFramePr>
            <a:graphicFrameLocks noGrp="1"/>
          </p:cNvGraphicFramePr>
          <p:nvPr/>
        </p:nvGraphicFramePr>
        <p:xfrm>
          <a:off x="5169024" y="4330784"/>
          <a:ext cx="3456384" cy="2194560"/>
        </p:xfrm>
        <a:graphic>
          <a:graphicData uri="http://schemas.openxmlformats.org/drawingml/2006/table">
            <a:tbl>
              <a:tblPr firstRow="1" bandRow="1">
                <a:tableStyleId>{5C22544A-7EE6-4342-B048-85BDC9FD1C3A}</a:tableStyleId>
              </a:tblPr>
              <a:tblGrid>
                <a:gridCol w="2999880"/>
                <a:gridCol w="456504"/>
              </a:tblGrid>
              <a:tr h="224025">
                <a:tc>
                  <a:txBody>
                    <a:bodyPr/>
                    <a:lstStyle/>
                    <a:p>
                      <a:r>
                        <a:rPr lang="en-GB" sz="1000" dirty="0" smtClean="0"/>
                        <a:t>Contribution of</a:t>
                      </a:r>
                      <a:r>
                        <a:rPr lang="en-GB" sz="1000" baseline="0" dirty="0" smtClean="0"/>
                        <a:t> human activities to greenhouse gases</a:t>
                      </a:r>
                      <a:endParaRPr lang="en-GB" sz="1000" dirty="0"/>
                    </a:p>
                  </a:txBody>
                  <a:tcPr anchor="ctr"/>
                </a:tc>
                <a:tc>
                  <a:txBody>
                    <a:bodyPr/>
                    <a:lstStyle/>
                    <a:p>
                      <a:r>
                        <a:rPr lang="en-GB" sz="1000" dirty="0" smtClean="0"/>
                        <a:t>%</a:t>
                      </a:r>
                      <a:endParaRPr lang="en-GB" sz="1000" dirty="0"/>
                    </a:p>
                  </a:txBody>
                  <a:tcPr anchor="ctr"/>
                </a:tc>
              </a:tr>
              <a:tr h="224025">
                <a:tc>
                  <a:txBody>
                    <a:bodyPr/>
                    <a:lstStyle/>
                    <a:p>
                      <a:r>
                        <a:rPr lang="en-GB" sz="1000" dirty="0" smtClean="0"/>
                        <a:t>Power Stations</a:t>
                      </a:r>
                      <a:endParaRPr lang="en-GB" sz="1000" dirty="0"/>
                    </a:p>
                  </a:txBody>
                  <a:tcPr anchor="ctr"/>
                </a:tc>
                <a:tc>
                  <a:txBody>
                    <a:bodyPr/>
                    <a:lstStyle/>
                    <a:p>
                      <a:r>
                        <a:rPr lang="en-GB" sz="1000" dirty="0" smtClean="0"/>
                        <a:t>21%</a:t>
                      </a:r>
                      <a:endParaRPr lang="en-GB" sz="1000" dirty="0"/>
                    </a:p>
                  </a:txBody>
                  <a:tcPr anchor="ctr"/>
                </a:tc>
              </a:tr>
              <a:tr h="224025">
                <a:tc>
                  <a:txBody>
                    <a:bodyPr/>
                    <a:lstStyle/>
                    <a:p>
                      <a:r>
                        <a:rPr lang="en-GB" sz="1000" dirty="0" smtClean="0"/>
                        <a:t>Waste Disposal and Treatment</a:t>
                      </a:r>
                      <a:endParaRPr lang="en-GB" sz="1000" dirty="0"/>
                    </a:p>
                  </a:txBody>
                  <a:tcPr anchor="ctr"/>
                </a:tc>
                <a:tc>
                  <a:txBody>
                    <a:bodyPr/>
                    <a:lstStyle/>
                    <a:p>
                      <a:r>
                        <a:rPr lang="en-GB" sz="1000" dirty="0" smtClean="0"/>
                        <a:t>4%</a:t>
                      </a:r>
                      <a:endParaRPr lang="en-GB" sz="1000" dirty="0"/>
                    </a:p>
                  </a:txBody>
                  <a:tcPr anchor="ctr"/>
                </a:tc>
              </a:tr>
              <a:tr h="224025">
                <a:tc>
                  <a:txBody>
                    <a:bodyPr/>
                    <a:lstStyle/>
                    <a:p>
                      <a:r>
                        <a:rPr lang="en-GB" sz="1000" dirty="0" smtClean="0"/>
                        <a:t>Land Use and Biomass Burning</a:t>
                      </a:r>
                      <a:endParaRPr lang="en-GB" sz="1000" dirty="0"/>
                    </a:p>
                  </a:txBody>
                  <a:tcPr anchor="ctr"/>
                </a:tc>
                <a:tc>
                  <a:txBody>
                    <a:bodyPr/>
                    <a:lstStyle/>
                    <a:p>
                      <a:r>
                        <a:rPr lang="en-GB" sz="1000" dirty="0" smtClean="0"/>
                        <a:t>10%</a:t>
                      </a:r>
                      <a:endParaRPr lang="en-GB" sz="1000" dirty="0"/>
                    </a:p>
                  </a:txBody>
                  <a:tcPr anchor="ctr"/>
                </a:tc>
              </a:tr>
              <a:tr h="224025">
                <a:tc>
                  <a:txBody>
                    <a:bodyPr/>
                    <a:lstStyle/>
                    <a:p>
                      <a:r>
                        <a:rPr lang="en-GB" sz="1000" dirty="0" smtClean="0"/>
                        <a:t>Residential,</a:t>
                      </a:r>
                      <a:r>
                        <a:rPr lang="en-GB" sz="1000" baseline="0" dirty="0" smtClean="0"/>
                        <a:t> Commercial and Other Sources</a:t>
                      </a:r>
                      <a:endParaRPr lang="en-GB" sz="1000" dirty="0"/>
                    </a:p>
                  </a:txBody>
                  <a:tcPr anchor="ctr"/>
                </a:tc>
                <a:tc>
                  <a:txBody>
                    <a:bodyPr/>
                    <a:lstStyle/>
                    <a:p>
                      <a:r>
                        <a:rPr lang="en-GB" sz="1000" dirty="0" smtClean="0"/>
                        <a:t>10%</a:t>
                      </a:r>
                      <a:endParaRPr lang="en-GB" sz="1000" dirty="0"/>
                    </a:p>
                  </a:txBody>
                  <a:tcPr anchor="ctr"/>
                </a:tc>
              </a:tr>
              <a:tr h="224025">
                <a:tc>
                  <a:txBody>
                    <a:bodyPr/>
                    <a:lstStyle/>
                    <a:p>
                      <a:r>
                        <a:rPr lang="en-GB" sz="1000" dirty="0" smtClean="0"/>
                        <a:t>Fossil Fuel Retrieval, processing and Distribution</a:t>
                      </a:r>
                      <a:endParaRPr lang="en-GB" sz="1000" dirty="0"/>
                    </a:p>
                  </a:txBody>
                  <a:tcPr anchor="ctr"/>
                </a:tc>
                <a:tc>
                  <a:txBody>
                    <a:bodyPr/>
                    <a:lstStyle/>
                    <a:p>
                      <a:r>
                        <a:rPr lang="en-GB" sz="1000" dirty="0" smtClean="0"/>
                        <a:t>11%</a:t>
                      </a:r>
                      <a:endParaRPr lang="en-GB" sz="1000" dirty="0"/>
                    </a:p>
                  </a:txBody>
                  <a:tcPr anchor="ctr"/>
                </a:tc>
              </a:tr>
              <a:tr h="224025">
                <a:tc>
                  <a:txBody>
                    <a:bodyPr/>
                    <a:lstStyle/>
                    <a:p>
                      <a:r>
                        <a:rPr lang="en-GB" sz="1000" dirty="0" smtClean="0"/>
                        <a:t>Agricultural By-products</a:t>
                      </a:r>
                      <a:endParaRPr lang="en-GB" sz="1000" dirty="0"/>
                    </a:p>
                  </a:txBody>
                  <a:tcPr anchor="ctr"/>
                </a:tc>
                <a:tc>
                  <a:txBody>
                    <a:bodyPr/>
                    <a:lstStyle/>
                    <a:p>
                      <a:r>
                        <a:rPr lang="en-GB" sz="1000" dirty="0" smtClean="0"/>
                        <a:t>13%</a:t>
                      </a:r>
                      <a:endParaRPr lang="en-GB" sz="1000" dirty="0"/>
                    </a:p>
                  </a:txBody>
                  <a:tcPr anchor="ctr"/>
                </a:tc>
              </a:tr>
              <a:tr h="224025">
                <a:tc>
                  <a:txBody>
                    <a:bodyPr/>
                    <a:lstStyle/>
                    <a:p>
                      <a:r>
                        <a:rPr lang="en-GB" sz="1000" dirty="0" smtClean="0"/>
                        <a:t>Transportation Fuels</a:t>
                      </a:r>
                      <a:endParaRPr lang="en-GB" sz="1000" dirty="0"/>
                    </a:p>
                  </a:txBody>
                  <a:tcPr anchor="ctr"/>
                </a:tc>
                <a:tc>
                  <a:txBody>
                    <a:bodyPr/>
                    <a:lstStyle/>
                    <a:p>
                      <a:r>
                        <a:rPr lang="en-GB" sz="1000" dirty="0" smtClean="0"/>
                        <a:t>14%</a:t>
                      </a:r>
                      <a:endParaRPr lang="en-GB" sz="1000" dirty="0"/>
                    </a:p>
                  </a:txBody>
                  <a:tcPr anchor="ctr"/>
                </a:tc>
              </a:tr>
              <a:tr h="224025">
                <a:tc>
                  <a:txBody>
                    <a:bodyPr/>
                    <a:lstStyle/>
                    <a:p>
                      <a:r>
                        <a:rPr lang="en-GB" sz="1000" dirty="0" smtClean="0"/>
                        <a:t>Industrial Processes</a:t>
                      </a:r>
                      <a:endParaRPr lang="en-GB" sz="1000" dirty="0"/>
                    </a:p>
                  </a:txBody>
                  <a:tcPr anchor="ctr"/>
                </a:tc>
                <a:tc>
                  <a:txBody>
                    <a:bodyPr/>
                    <a:lstStyle/>
                    <a:p>
                      <a:r>
                        <a:rPr lang="en-GB" sz="1000" dirty="0" smtClean="0"/>
                        <a:t>17%</a:t>
                      </a:r>
                      <a:endParaRPr lang="en-GB" sz="1000" dirty="0"/>
                    </a:p>
                  </a:txBody>
                  <a:tcPr anchor="ctr"/>
                </a:tc>
              </a:tr>
            </a:tbl>
          </a:graphicData>
        </a:graphic>
      </p:graphicFrame>
      <p:sp>
        <p:nvSpPr>
          <p:cNvPr id="7" name="TextBox 6"/>
          <p:cNvSpPr txBox="1"/>
          <p:nvPr/>
        </p:nvSpPr>
        <p:spPr>
          <a:xfrm>
            <a:off x="8697416" y="4289028"/>
            <a:ext cx="1152128" cy="2308324"/>
          </a:xfrm>
          <a:prstGeom prst="rect">
            <a:avLst/>
          </a:prstGeom>
          <a:solidFill>
            <a:srgbClr val="FFFF00"/>
          </a:solidFill>
          <a:ln w="28575">
            <a:solidFill>
              <a:schemeClr val="tx1"/>
            </a:solidFill>
          </a:ln>
        </p:spPr>
        <p:txBody>
          <a:bodyPr wrap="square" rtlCol="0">
            <a:spAutoFit/>
          </a:bodyPr>
          <a:lstStyle/>
          <a:p>
            <a:pPr algn="ctr"/>
            <a:r>
              <a:rPr lang="en-GB" sz="1200" dirty="0" smtClean="0"/>
              <a:t>Vast majority comes from </a:t>
            </a:r>
            <a:r>
              <a:rPr lang="en-GB" sz="1200" u="sng" dirty="0" smtClean="0"/>
              <a:t>increases in wealth </a:t>
            </a:r>
            <a:r>
              <a:rPr lang="en-GB" sz="1200" dirty="0" smtClean="0"/>
              <a:t>around the world leading to increased demand for energy, food, consumer goods, transport.</a:t>
            </a:r>
            <a:endParaRPr lang="en-GB" sz="1200" dirty="0"/>
          </a:p>
        </p:txBody>
      </p:sp>
      <p:sp>
        <p:nvSpPr>
          <p:cNvPr id="9" name="TextBox 8"/>
          <p:cNvSpPr txBox="1"/>
          <p:nvPr/>
        </p:nvSpPr>
        <p:spPr>
          <a:xfrm>
            <a:off x="56456" y="6093296"/>
            <a:ext cx="5040560" cy="707886"/>
          </a:xfrm>
          <a:prstGeom prst="rect">
            <a:avLst/>
          </a:prstGeom>
          <a:ln/>
        </p:spPr>
        <p:style>
          <a:lnRef idx="1">
            <a:schemeClr val="dk1"/>
          </a:lnRef>
          <a:fillRef idx="2">
            <a:schemeClr val="dk1"/>
          </a:fillRef>
          <a:effectRef idx="1">
            <a:schemeClr val="dk1"/>
          </a:effectRef>
          <a:fontRef idx="minor">
            <a:schemeClr val="dk1"/>
          </a:fontRef>
        </p:style>
        <p:txBody>
          <a:bodyPr wrap="square" rtlCol="0">
            <a:spAutoFit/>
          </a:bodyPr>
          <a:lstStyle/>
          <a:p>
            <a:r>
              <a:rPr lang="en-GB" sz="800" dirty="0" smtClean="0">
                <a:solidFill>
                  <a:srgbClr val="FF0000"/>
                </a:solidFill>
              </a:rPr>
              <a:t>Jan 2011</a:t>
            </a:r>
          </a:p>
          <a:p>
            <a:r>
              <a:rPr lang="en-GB" sz="1200" dirty="0" smtClean="0"/>
              <a:t>Outline how fossil fuels have caused the increase in CO₂ emissions . (4)</a:t>
            </a:r>
          </a:p>
          <a:p>
            <a:r>
              <a:rPr lang="en-GB" sz="800" dirty="0" smtClean="0">
                <a:solidFill>
                  <a:srgbClr val="FF0000"/>
                </a:solidFill>
              </a:rPr>
              <a:t>June 2010</a:t>
            </a:r>
          </a:p>
          <a:p>
            <a:r>
              <a:rPr lang="en-GB" sz="1200" dirty="0" smtClean="0"/>
              <a:t>Explain how burning of fossil fuels contributes to current climate change.  (4)</a:t>
            </a:r>
            <a:endParaRPr lang="en-GB"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465" y="148218"/>
            <a:ext cx="9577064" cy="461665"/>
          </a:xfrm>
          <a:prstGeom prst="rect">
            <a:avLst/>
          </a:prstGeom>
          <a:solidFill>
            <a:srgbClr val="00B0F0"/>
          </a:solidFill>
          <a:ln w="28575">
            <a:solidFill>
              <a:schemeClr val="tx1"/>
            </a:solidFill>
          </a:ln>
          <a:effectLst>
            <a:glow rad="139700">
              <a:schemeClr val="accent1">
                <a:satMod val="175000"/>
                <a:alpha val="40000"/>
              </a:schemeClr>
            </a:glow>
            <a:outerShdw blurRad="40000" dist="20000" dir="5400000" rotWithShape="0">
              <a:srgbClr val="000000">
                <a:alpha val="38000"/>
              </a:srgb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2400" b="1" dirty="0" smtClean="0">
                <a:solidFill>
                  <a:schemeClr val="tx1"/>
                </a:solidFill>
              </a:rPr>
              <a:t>The causes of current climate change</a:t>
            </a:r>
            <a:endParaRPr lang="en-GB" sz="2400" b="1" dirty="0">
              <a:solidFill>
                <a:schemeClr val="tx1"/>
              </a:solidFill>
            </a:endParaRPr>
          </a:p>
        </p:txBody>
      </p:sp>
      <p:pic>
        <p:nvPicPr>
          <p:cNvPr id="9" name="Picture 4" descr="Greenhouse Effect Diagram 2"/>
          <p:cNvPicPr>
            <a:picLocks noChangeAspect="1" noChangeArrowheads="1"/>
          </p:cNvPicPr>
          <p:nvPr/>
        </p:nvPicPr>
        <p:blipFill>
          <a:blip r:embed="rId2" cstate="print"/>
          <a:srcRect/>
          <a:stretch>
            <a:fillRect/>
          </a:stretch>
        </p:blipFill>
        <p:spPr bwMode="auto">
          <a:xfrm>
            <a:off x="56456" y="692696"/>
            <a:ext cx="6150604" cy="4382368"/>
          </a:xfrm>
          <a:prstGeom prst="rect">
            <a:avLst/>
          </a:prstGeom>
          <a:noFill/>
        </p:spPr>
      </p:pic>
      <p:sp>
        <p:nvSpPr>
          <p:cNvPr id="11" name="TextBox 10"/>
          <p:cNvSpPr txBox="1"/>
          <p:nvPr/>
        </p:nvSpPr>
        <p:spPr>
          <a:xfrm>
            <a:off x="344488" y="5157192"/>
            <a:ext cx="1872208" cy="1600438"/>
          </a:xfrm>
          <a:prstGeom prst="rect">
            <a:avLst/>
          </a:prstGeom>
          <a:solidFill>
            <a:srgbClr val="FF3399"/>
          </a:solidFill>
          <a:ln w="28575">
            <a:solidFill>
              <a:schemeClr val="tx1"/>
            </a:solidFill>
          </a:ln>
        </p:spPr>
        <p:txBody>
          <a:bodyPr wrap="square" rtlCol="0">
            <a:spAutoFit/>
          </a:bodyPr>
          <a:lstStyle/>
          <a:p>
            <a:pPr algn="ctr"/>
            <a:r>
              <a:rPr lang="en-GB" sz="1400" dirty="0" smtClean="0"/>
              <a:t>Heat energy from the Sun (shortwave radiation) beams down onto the earth.  Some of it passes through a blanket of gases in our atmosphere.</a:t>
            </a:r>
            <a:endParaRPr lang="en-GB" sz="1400" dirty="0"/>
          </a:p>
        </p:txBody>
      </p:sp>
      <p:sp>
        <p:nvSpPr>
          <p:cNvPr id="12" name="TextBox 11"/>
          <p:cNvSpPr txBox="1"/>
          <p:nvPr/>
        </p:nvSpPr>
        <p:spPr>
          <a:xfrm>
            <a:off x="2432720" y="5157192"/>
            <a:ext cx="2448272" cy="1600438"/>
          </a:xfrm>
          <a:prstGeom prst="rect">
            <a:avLst/>
          </a:prstGeom>
          <a:solidFill>
            <a:srgbClr val="00B0F0"/>
          </a:solidFill>
          <a:ln w="28575">
            <a:solidFill>
              <a:schemeClr val="tx1"/>
            </a:solidFill>
          </a:ln>
        </p:spPr>
        <p:txBody>
          <a:bodyPr wrap="square" rtlCol="0">
            <a:spAutoFit/>
          </a:bodyPr>
          <a:lstStyle/>
          <a:p>
            <a:pPr algn="ctr"/>
            <a:r>
              <a:rPr lang="en-GB" sz="1400" dirty="0" smtClean="0"/>
              <a:t>Some solar radiation is reflected by the earth’s atmosphere and surface.  Some solar energy is absorbed by the Earth’s surface and converted into heat  (infrared - longwave radiation).</a:t>
            </a:r>
            <a:endParaRPr lang="en-GB" sz="1400" dirty="0"/>
          </a:p>
        </p:txBody>
      </p:sp>
      <p:sp>
        <p:nvSpPr>
          <p:cNvPr id="13" name="TextBox 12"/>
          <p:cNvSpPr txBox="1"/>
          <p:nvPr/>
        </p:nvSpPr>
        <p:spPr>
          <a:xfrm>
            <a:off x="5097016" y="5570656"/>
            <a:ext cx="1872208" cy="738664"/>
          </a:xfrm>
          <a:prstGeom prst="rect">
            <a:avLst/>
          </a:prstGeom>
          <a:solidFill>
            <a:srgbClr val="FFFF00"/>
          </a:solidFill>
          <a:ln w="28575">
            <a:solidFill>
              <a:schemeClr val="tx1"/>
            </a:solidFill>
          </a:ln>
        </p:spPr>
        <p:txBody>
          <a:bodyPr wrap="square" rtlCol="0">
            <a:spAutoFit/>
          </a:bodyPr>
          <a:lstStyle/>
          <a:p>
            <a:pPr algn="ctr"/>
            <a:r>
              <a:rPr lang="en-GB" sz="1400" dirty="0" smtClean="0"/>
              <a:t>Infrared radiation is re-emitted from the Earth’s surface.  </a:t>
            </a:r>
            <a:endParaRPr lang="en-GB" sz="1400" dirty="0"/>
          </a:p>
        </p:txBody>
      </p:sp>
      <p:sp>
        <p:nvSpPr>
          <p:cNvPr id="14" name="TextBox 13"/>
          <p:cNvSpPr txBox="1"/>
          <p:nvPr/>
        </p:nvSpPr>
        <p:spPr>
          <a:xfrm>
            <a:off x="7185248" y="6002704"/>
            <a:ext cx="2376264" cy="738664"/>
          </a:xfrm>
          <a:prstGeom prst="rect">
            <a:avLst/>
          </a:prstGeom>
          <a:solidFill>
            <a:srgbClr val="92D050"/>
          </a:solidFill>
          <a:ln w="28575">
            <a:solidFill>
              <a:schemeClr val="tx1"/>
            </a:solidFill>
          </a:ln>
        </p:spPr>
        <p:txBody>
          <a:bodyPr wrap="square" rtlCol="0">
            <a:spAutoFit/>
          </a:bodyPr>
          <a:lstStyle/>
          <a:p>
            <a:pPr algn="ctr"/>
            <a:r>
              <a:rPr lang="en-GB" sz="1400" dirty="0" smtClean="0"/>
              <a:t>Some is absorbed by greenhouse gas molecules, heating the Earth again.</a:t>
            </a:r>
            <a:endParaRPr lang="en-GB" sz="1400" dirty="0"/>
          </a:p>
        </p:txBody>
      </p:sp>
      <p:sp>
        <p:nvSpPr>
          <p:cNvPr id="16" name="TextBox 15"/>
          <p:cNvSpPr txBox="1"/>
          <p:nvPr/>
        </p:nvSpPr>
        <p:spPr>
          <a:xfrm>
            <a:off x="7185248" y="5138608"/>
            <a:ext cx="2376264" cy="738664"/>
          </a:xfrm>
          <a:prstGeom prst="rect">
            <a:avLst/>
          </a:prstGeom>
          <a:solidFill>
            <a:srgbClr val="92D050"/>
          </a:solidFill>
          <a:ln w="28575">
            <a:solidFill>
              <a:schemeClr val="tx1"/>
            </a:solidFill>
          </a:ln>
        </p:spPr>
        <p:txBody>
          <a:bodyPr wrap="square" rtlCol="0">
            <a:spAutoFit/>
          </a:bodyPr>
          <a:lstStyle/>
          <a:p>
            <a:pPr algn="ctr"/>
            <a:r>
              <a:rPr lang="en-GB" sz="1400" dirty="0" smtClean="0"/>
              <a:t>Same passes through  the atmosphere and is lost in space.</a:t>
            </a:r>
            <a:endParaRPr lang="en-GB" sz="1400" dirty="0"/>
          </a:p>
        </p:txBody>
      </p:sp>
      <p:sp>
        <p:nvSpPr>
          <p:cNvPr id="17" name="Right Arrow 16"/>
          <p:cNvSpPr/>
          <p:nvPr/>
        </p:nvSpPr>
        <p:spPr>
          <a:xfrm>
            <a:off x="2216696" y="5877272"/>
            <a:ext cx="288032" cy="14401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ight Arrow 17"/>
          <p:cNvSpPr/>
          <p:nvPr/>
        </p:nvSpPr>
        <p:spPr>
          <a:xfrm>
            <a:off x="4880992" y="5877272"/>
            <a:ext cx="288032" cy="14401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Right Arrow 18"/>
          <p:cNvSpPr/>
          <p:nvPr/>
        </p:nvSpPr>
        <p:spPr>
          <a:xfrm>
            <a:off x="6969224" y="5877272"/>
            <a:ext cx="288032" cy="14401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TextBox 19"/>
          <p:cNvSpPr txBox="1"/>
          <p:nvPr/>
        </p:nvSpPr>
        <p:spPr>
          <a:xfrm>
            <a:off x="6249144" y="807095"/>
            <a:ext cx="3456384" cy="461665"/>
          </a:xfrm>
          <a:prstGeom prst="rect">
            <a:avLst/>
          </a:prstGeom>
          <a:noFill/>
          <a:ln>
            <a:solidFill>
              <a:schemeClr val="tx1"/>
            </a:solidFill>
          </a:ln>
          <a:effectLst>
            <a:glow rad="101600">
              <a:schemeClr val="accent5">
                <a:satMod val="175000"/>
                <a:alpha val="40000"/>
              </a:schemeClr>
            </a:glow>
          </a:effectLst>
        </p:spPr>
        <p:txBody>
          <a:bodyPr wrap="square" rtlCol="0">
            <a:spAutoFit/>
          </a:bodyPr>
          <a:lstStyle/>
          <a:p>
            <a:pPr algn="ctr"/>
            <a:r>
              <a:rPr lang="en-GB" sz="2400" b="1" dirty="0" smtClean="0"/>
              <a:t>The Greenhouse Effect</a:t>
            </a:r>
            <a:endParaRPr lang="en-GB" sz="2400" b="1" dirty="0"/>
          </a:p>
        </p:txBody>
      </p:sp>
      <p:sp>
        <p:nvSpPr>
          <p:cNvPr id="21" name="TextBox 20"/>
          <p:cNvSpPr txBox="1"/>
          <p:nvPr/>
        </p:nvSpPr>
        <p:spPr>
          <a:xfrm>
            <a:off x="6249144" y="1484784"/>
            <a:ext cx="3456384" cy="3447098"/>
          </a:xfrm>
          <a:prstGeom prst="rect">
            <a:avLst/>
          </a:prstGeom>
          <a:noFill/>
          <a:ln>
            <a:solidFill>
              <a:schemeClr val="tx1"/>
            </a:solidFill>
          </a:ln>
        </p:spPr>
        <p:txBody>
          <a:bodyPr wrap="square" rtlCol="0">
            <a:spAutoFit/>
          </a:bodyPr>
          <a:lstStyle/>
          <a:p>
            <a:r>
              <a:rPr lang="en-GB" sz="1400" dirty="0" smtClean="0"/>
              <a:t>Greenhouse gases are gases in the atmosphere that absorb and emit radiation.  This process is the fundamental cause of the greenhouse effect.</a:t>
            </a:r>
          </a:p>
          <a:p>
            <a:endParaRPr lang="en-GB" sz="1400" dirty="0" smtClean="0"/>
          </a:p>
          <a:p>
            <a:r>
              <a:rPr lang="en-GB" sz="1400" dirty="0" smtClean="0"/>
              <a:t>Most greenhouse gases come from the combustion of fossil fuels in cars, factories and electricity production.  Different gases have different </a:t>
            </a:r>
            <a:r>
              <a:rPr lang="en-GB" sz="1400" dirty="0" smtClean="0">
                <a:solidFill>
                  <a:srgbClr val="FF0000"/>
                </a:solidFill>
              </a:rPr>
              <a:t>heat-trapping abilities</a:t>
            </a:r>
            <a:r>
              <a:rPr lang="en-GB" sz="1400" dirty="0" smtClean="0"/>
              <a:t>:</a:t>
            </a:r>
          </a:p>
          <a:p>
            <a:endParaRPr lang="en-GB" sz="400" dirty="0" smtClean="0"/>
          </a:p>
          <a:p>
            <a:r>
              <a:rPr lang="en-GB" sz="1400" dirty="0" smtClean="0">
                <a:solidFill>
                  <a:srgbClr val="FF0000"/>
                </a:solidFill>
              </a:rPr>
              <a:t>Methane = 20x</a:t>
            </a:r>
          </a:p>
          <a:p>
            <a:r>
              <a:rPr lang="en-GB" sz="1400" dirty="0" smtClean="0">
                <a:solidFill>
                  <a:srgbClr val="FF0000"/>
                </a:solidFill>
              </a:rPr>
              <a:t>Nitrous Oxide = 300x</a:t>
            </a:r>
          </a:p>
          <a:p>
            <a:r>
              <a:rPr lang="en-GB" sz="1400" dirty="0" smtClean="0">
                <a:solidFill>
                  <a:srgbClr val="FF0000"/>
                </a:solidFill>
              </a:rPr>
              <a:t>CFCs = &gt;1000x</a:t>
            </a:r>
          </a:p>
          <a:p>
            <a:endParaRPr lang="en-GB" sz="400" dirty="0" smtClean="0"/>
          </a:p>
          <a:p>
            <a:r>
              <a:rPr lang="en-GB" sz="1400" dirty="0" smtClean="0"/>
              <a:t>But...CO₂ is present in much greater concentrations and is therefore the most responsible.</a:t>
            </a:r>
            <a:endParaRPr lang="en-GB" sz="1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newmapworld.com/wp-content/uploads/2011/05/world_map_gif.gif"/>
          <p:cNvPicPr>
            <a:picLocks noChangeAspect="1" noChangeArrowheads="1"/>
          </p:cNvPicPr>
          <p:nvPr/>
        </p:nvPicPr>
        <p:blipFill>
          <a:blip r:embed="rId2" cstate="print"/>
          <a:srcRect/>
          <a:stretch>
            <a:fillRect/>
          </a:stretch>
        </p:blipFill>
        <p:spPr bwMode="auto">
          <a:xfrm>
            <a:off x="284420" y="1700808"/>
            <a:ext cx="9337159" cy="4680520"/>
          </a:xfrm>
          <a:prstGeom prst="rect">
            <a:avLst/>
          </a:prstGeom>
          <a:noFill/>
          <a:ln>
            <a:solidFill>
              <a:schemeClr val="tx1"/>
            </a:solidFill>
          </a:ln>
        </p:spPr>
      </p:pic>
      <p:sp>
        <p:nvSpPr>
          <p:cNvPr id="2" name="TextBox 1"/>
          <p:cNvSpPr txBox="1"/>
          <p:nvPr/>
        </p:nvSpPr>
        <p:spPr>
          <a:xfrm>
            <a:off x="128465" y="148218"/>
            <a:ext cx="9577064" cy="830997"/>
          </a:xfrm>
          <a:prstGeom prst="rect">
            <a:avLst/>
          </a:prstGeom>
          <a:solidFill>
            <a:srgbClr val="00B0F0"/>
          </a:solidFill>
          <a:ln w="28575">
            <a:solidFill>
              <a:schemeClr val="tx1"/>
            </a:solidFill>
          </a:ln>
          <a:effectLst>
            <a:glow rad="139700">
              <a:schemeClr val="accent1">
                <a:satMod val="175000"/>
                <a:alpha val="40000"/>
              </a:schemeClr>
            </a:glow>
            <a:outerShdw blurRad="40000" dist="20000" dir="5400000" rotWithShape="0">
              <a:srgbClr val="000000">
                <a:alpha val="38000"/>
              </a:srgb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2400" b="1" dirty="0" smtClean="0">
                <a:solidFill>
                  <a:schemeClr val="tx1"/>
                </a:solidFill>
              </a:rPr>
              <a:t>The negative effects climate change is having on people and the environment</a:t>
            </a:r>
            <a:endParaRPr lang="en-GB" sz="2400" b="1" dirty="0">
              <a:solidFill>
                <a:schemeClr val="tx1"/>
              </a:solidFill>
            </a:endParaRPr>
          </a:p>
        </p:txBody>
      </p:sp>
      <p:sp>
        <p:nvSpPr>
          <p:cNvPr id="4" name="TextBox 3"/>
          <p:cNvSpPr txBox="1"/>
          <p:nvPr/>
        </p:nvSpPr>
        <p:spPr>
          <a:xfrm>
            <a:off x="4808984" y="5005625"/>
            <a:ext cx="2880320" cy="1015663"/>
          </a:xfrm>
          <a:prstGeom prst="rect">
            <a:avLst/>
          </a:prstGeom>
          <a:solidFill>
            <a:srgbClr val="669900"/>
          </a:solidFill>
          <a:ln>
            <a:solidFill>
              <a:schemeClr val="tx1"/>
            </a:solidFill>
          </a:ln>
        </p:spPr>
        <p:txBody>
          <a:bodyPr wrap="square" rtlCol="0">
            <a:spAutoFit/>
          </a:bodyPr>
          <a:lstStyle/>
          <a:p>
            <a:pPr algn="ctr"/>
            <a:r>
              <a:rPr lang="en-GB" sz="1000" dirty="0" smtClean="0"/>
              <a:t>Countries closest to the equator are likely to suffer the most as their crop yields would decrease.  Countries such as </a:t>
            </a:r>
            <a:r>
              <a:rPr lang="en-GB" sz="1000" b="1" dirty="0" smtClean="0"/>
              <a:t>Tanzania</a:t>
            </a:r>
            <a:r>
              <a:rPr lang="en-GB" sz="1000" dirty="0" smtClean="0"/>
              <a:t> and </a:t>
            </a:r>
            <a:r>
              <a:rPr lang="en-GB" sz="1000" b="1" dirty="0" smtClean="0"/>
              <a:t>Mozambique</a:t>
            </a:r>
            <a:r>
              <a:rPr lang="en-GB" sz="1000" dirty="0" smtClean="0"/>
              <a:t> will have longer periods of drought and shorter growing seasons.  They could lose almost 1/3 of their maize crop.</a:t>
            </a:r>
          </a:p>
        </p:txBody>
      </p:sp>
      <p:sp>
        <p:nvSpPr>
          <p:cNvPr id="6" name="TextBox 5"/>
          <p:cNvSpPr txBox="1"/>
          <p:nvPr/>
        </p:nvSpPr>
        <p:spPr>
          <a:xfrm>
            <a:off x="200472" y="1124744"/>
            <a:ext cx="2952328" cy="314166"/>
          </a:xfrm>
          <a:prstGeom prst="rect">
            <a:avLst/>
          </a:prstGeom>
          <a:solidFill>
            <a:srgbClr val="669900"/>
          </a:solidFill>
          <a:ln w="28575">
            <a:solidFill>
              <a:schemeClr val="tx1"/>
            </a:solidFill>
          </a:ln>
        </p:spPr>
        <p:txBody>
          <a:bodyPr wrap="square" rtlCol="0">
            <a:spAutoFit/>
          </a:bodyPr>
          <a:lstStyle/>
          <a:p>
            <a:pPr algn="ctr"/>
            <a:r>
              <a:rPr lang="en-GB" sz="1400" dirty="0" smtClean="0"/>
              <a:t>CHANGING PATTERN OF CROP YIELDS</a:t>
            </a:r>
          </a:p>
        </p:txBody>
      </p:sp>
      <p:sp>
        <p:nvSpPr>
          <p:cNvPr id="7" name="TextBox 6"/>
          <p:cNvSpPr txBox="1"/>
          <p:nvPr/>
        </p:nvSpPr>
        <p:spPr>
          <a:xfrm>
            <a:off x="3512840" y="1124744"/>
            <a:ext cx="2952328" cy="314166"/>
          </a:xfrm>
          <a:prstGeom prst="rect">
            <a:avLst/>
          </a:prstGeom>
          <a:solidFill>
            <a:srgbClr val="00B0F0"/>
          </a:solidFill>
          <a:ln w="28575">
            <a:solidFill>
              <a:schemeClr val="tx1"/>
            </a:solidFill>
          </a:ln>
        </p:spPr>
        <p:txBody>
          <a:bodyPr wrap="square" rtlCol="0">
            <a:spAutoFit/>
          </a:bodyPr>
          <a:lstStyle/>
          <a:p>
            <a:pPr algn="ctr"/>
            <a:r>
              <a:rPr lang="en-GB" sz="1400" dirty="0" smtClean="0"/>
              <a:t>RISING SEA LEVELS</a:t>
            </a:r>
          </a:p>
        </p:txBody>
      </p:sp>
      <p:sp>
        <p:nvSpPr>
          <p:cNvPr id="8" name="TextBox 7"/>
          <p:cNvSpPr txBox="1"/>
          <p:nvPr/>
        </p:nvSpPr>
        <p:spPr>
          <a:xfrm>
            <a:off x="6753200" y="1124744"/>
            <a:ext cx="2952328" cy="314166"/>
          </a:xfrm>
          <a:prstGeom prst="rect">
            <a:avLst/>
          </a:prstGeom>
          <a:solidFill>
            <a:srgbClr val="FF0066"/>
          </a:solidFill>
          <a:ln w="28575">
            <a:solidFill>
              <a:schemeClr val="tx1"/>
            </a:solidFill>
          </a:ln>
        </p:spPr>
        <p:txBody>
          <a:bodyPr wrap="square" rtlCol="0">
            <a:spAutoFit/>
          </a:bodyPr>
          <a:lstStyle/>
          <a:p>
            <a:pPr algn="ctr"/>
            <a:r>
              <a:rPr lang="en-GB" sz="1400" dirty="0" smtClean="0"/>
              <a:t>RETREATING GLACIERS</a:t>
            </a:r>
          </a:p>
        </p:txBody>
      </p:sp>
      <p:sp>
        <p:nvSpPr>
          <p:cNvPr id="9" name="TextBox 8"/>
          <p:cNvSpPr txBox="1"/>
          <p:nvPr/>
        </p:nvSpPr>
        <p:spPr>
          <a:xfrm>
            <a:off x="2936776" y="5241394"/>
            <a:ext cx="1728192" cy="707886"/>
          </a:xfrm>
          <a:prstGeom prst="rect">
            <a:avLst/>
          </a:prstGeom>
          <a:solidFill>
            <a:srgbClr val="669900"/>
          </a:solidFill>
          <a:ln>
            <a:solidFill>
              <a:schemeClr val="tx1"/>
            </a:solidFill>
          </a:ln>
        </p:spPr>
        <p:txBody>
          <a:bodyPr wrap="square" rtlCol="0">
            <a:spAutoFit/>
          </a:bodyPr>
          <a:lstStyle/>
          <a:p>
            <a:pPr algn="ctr"/>
            <a:r>
              <a:rPr lang="en-GB" sz="1000" dirty="0" smtClean="0"/>
              <a:t>In </a:t>
            </a:r>
            <a:r>
              <a:rPr lang="en-GB" sz="1000" b="1" dirty="0" smtClean="0"/>
              <a:t>India</a:t>
            </a:r>
            <a:r>
              <a:rPr lang="en-GB" sz="1000" dirty="0" smtClean="0"/>
              <a:t> there will be a 50% decrease in the amount of land available to grow wheat due to hotter, drier weather.</a:t>
            </a:r>
          </a:p>
        </p:txBody>
      </p:sp>
      <p:sp>
        <p:nvSpPr>
          <p:cNvPr id="10" name="TextBox 9"/>
          <p:cNvSpPr txBox="1"/>
          <p:nvPr/>
        </p:nvSpPr>
        <p:spPr>
          <a:xfrm>
            <a:off x="200472" y="1484784"/>
            <a:ext cx="2952328" cy="2246769"/>
          </a:xfrm>
          <a:prstGeom prst="rect">
            <a:avLst/>
          </a:prstGeom>
          <a:solidFill>
            <a:schemeClr val="bg1"/>
          </a:solidFill>
          <a:ln>
            <a:solidFill>
              <a:schemeClr val="tx1"/>
            </a:solidFill>
          </a:ln>
          <a:effectLst>
            <a:glow rad="101600">
              <a:srgbClr val="669900">
                <a:alpha val="60000"/>
              </a:srgbClr>
            </a:glow>
          </a:effectLst>
        </p:spPr>
        <p:txBody>
          <a:bodyPr wrap="square" rtlCol="0">
            <a:spAutoFit/>
          </a:bodyPr>
          <a:lstStyle/>
          <a:p>
            <a:pPr algn="ctr"/>
            <a:r>
              <a:rPr lang="en-GB" sz="1000" dirty="0" smtClean="0"/>
              <a:t>The world’s most important foods are rice and wheat – and these are grown in distinct regions.  The wheat ‘belts’ (where wheat is grown) in countries such as the USA, Canada and Russia are in regions that are likely to experience changes in their climate.  What is much less clear is whether these impacts will be negative or not.  Any changes will need a speedy response by governments and farmers...almost every country depends on food imports and at any moment the world has about 40 days’ worth of food supply in store.  If climate change reduces harvests significantly then food prices will rise and some populations will be very badly affected – especially in sub-Saharan Africa.</a:t>
            </a:r>
          </a:p>
        </p:txBody>
      </p:sp>
      <p:sp>
        <p:nvSpPr>
          <p:cNvPr id="11" name="TextBox 10"/>
          <p:cNvSpPr txBox="1"/>
          <p:nvPr/>
        </p:nvSpPr>
        <p:spPr>
          <a:xfrm>
            <a:off x="3512840" y="1484784"/>
            <a:ext cx="2952328" cy="2246769"/>
          </a:xfrm>
          <a:prstGeom prst="rect">
            <a:avLst/>
          </a:prstGeom>
          <a:solidFill>
            <a:schemeClr val="bg1"/>
          </a:solidFill>
          <a:ln>
            <a:solidFill>
              <a:schemeClr val="tx1"/>
            </a:solidFill>
          </a:ln>
          <a:effectLst>
            <a:glow rad="101600">
              <a:srgbClr val="00B0F0">
                <a:alpha val="60000"/>
              </a:srgbClr>
            </a:glow>
          </a:effectLst>
        </p:spPr>
        <p:txBody>
          <a:bodyPr wrap="square" rtlCol="0">
            <a:spAutoFit/>
          </a:bodyPr>
          <a:lstStyle/>
          <a:p>
            <a:r>
              <a:rPr lang="en-GB" sz="1000" dirty="0" smtClean="0"/>
              <a:t>Rising sea level is caused by two processes:</a:t>
            </a:r>
          </a:p>
          <a:p>
            <a:r>
              <a:rPr lang="en-GB" sz="1000" dirty="0" smtClean="0"/>
              <a:t>1. The addition of water from melting of land-based ice sheets.</a:t>
            </a:r>
          </a:p>
          <a:p>
            <a:r>
              <a:rPr lang="en-GB" sz="1000" dirty="0" smtClean="0"/>
              <a:t>2. Expansion of sea water itself as it gets warmer (‘thermal expansion’).</a:t>
            </a:r>
          </a:p>
          <a:p>
            <a:r>
              <a:rPr lang="en-GB" sz="1000" dirty="0" smtClean="0"/>
              <a:t>Predictions about sea-level change depend on the various #models’ used to predict the rates of global warming.  The most pessimistic forecast shows sea levels rising by nearly 1metre by the end of the century.  The most optimistic shows a rise of less than 20cm.</a:t>
            </a:r>
          </a:p>
          <a:p>
            <a:r>
              <a:rPr lang="en-GB" sz="1000" dirty="0" smtClean="0"/>
              <a:t>Between 1993 and 2006 sea levels rose 3.3mm a year.  This will lead to an 88cm rise in sea levels by the end of the century.</a:t>
            </a:r>
          </a:p>
        </p:txBody>
      </p:sp>
      <p:sp>
        <p:nvSpPr>
          <p:cNvPr id="12" name="TextBox 11"/>
          <p:cNvSpPr txBox="1"/>
          <p:nvPr/>
        </p:nvSpPr>
        <p:spPr>
          <a:xfrm>
            <a:off x="3152800" y="4005064"/>
            <a:ext cx="3384376" cy="861774"/>
          </a:xfrm>
          <a:prstGeom prst="rect">
            <a:avLst/>
          </a:prstGeom>
          <a:solidFill>
            <a:srgbClr val="00B0F0"/>
          </a:solidFill>
          <a:ln>
            <a:solidFill>
              <a:schemeClr val="tx1"/>
            </a:solidFill>
          </a:ln>
        </p:spPr>
        <p:txBody>
          <a:bodyPr wrap="square" rtlCol="0">
            <a:spAutoFit/>
          </a:bodyPr>
          <a:lstStyle/>
          <a:p>
            <a:pPr algn="ctr"/>
            <a:r>
              <a:rPr lang="en-GB" sz="1000" dirty="0" smtClean="0"/>
              <a:t>Bangladesh is one of the most vulnerable countries in the world.  Tropical cyclones and river flooding pose a threat to its population, many of whom live ion the fertile floodplains and deltas of the Ganges and Brahmaputra rivers.  If sea level rises by 1m Bangladesh will lose 17.5% of its land.</a:t>
            </a:r>
          </a:p>
        </p:txBody>
      </p:sp>
      <p:sp>
        <p:nvSpPr>
          <p:cNvPr id="13" name="TextBox 12"/>
          <p:cNvSpPr txBox="1"/>
          <p:nvPr/>
        </p:nvSpPr>
        <p:spPr>
          <a:xfrm>
            <a:off x="1784648" y="6093296"/>
            <a:ext cx="1368152" cy="707886"/>
          </a:xfrm>
          <a:prstGeom prst="rect">
            <a:avLst/>
          </a:prstGeom>
          <a:solidFill>
            <a:srgbClr val="00B0F0"/>
          </a:solidFill>
          <a:ln>
            <a:solidFill>
              <a:schemeClr val="tx1"/>
            </a:solidFill>
          </a:ln>
        </p:spPr>
        <p:txBody>
          <a:bodyPr wrap="square" rtlCol="0">
            <a:spAutoFit/>
          </a:bodyPr>
          <a:lstStyle/>
          <a:p>
            <a:pPr algn="ctr"/>
            <a:r>
              <a:rPr lang="en-GB" sz="1000" dirty="0" smtClean="0"/>
              <a:t>Rising sea levels threaten the survival of small low-lying islands and coral reefs.</a:t>
            </a:r>
          </a:p>
        </p:txBody>
      </p:sp>
      <p:sp>
        <p:nvSpPr>
          <p:cNvPr id="14" name="TextBox 13"/>
          <p:cNvSpPr txBox="1"/>
          <p:nvPr/>
        </p:nvSpPr>
        <p:spPr>
          <a:xfrm>
            <a:off x="7833320" y="3061409"/>
            <a:ext cx="2016224" cy="707886"/>
          </a:xfrm>
          <a:prstGeom prst="rect">
            <a:avLst/>
          </a:prstGeom>
          <a:solidFill>
            <a:srgbClr val="00B0F0"/>
          </a:solidFill>
          <a:ln>
            <a:solidFill>
              <a:schemeClr val="tx1"/>
            </a:solidFill>
          </a:ln>
        </p:spPr>
        <p:txBody>
          <a:bodyPr wrap="square" rtlCol="0">
            <a:spAutoFit/>
          </a:bodyPr>
          <a:lstStyle/>
          <a:p>
            <a:pPr algn="ctr"/>
            <a:r>
              <a:rPr lang="en-GB" sz="1000" dirty="0" smtClean="0"/>
              <a:t>Many islands in the Pacific Ocean are already being affected by riding sea levels – 2 of the Kiribati islands are now covered with sea water.</a:t>
            </a:r>
          </a:p>
        </p:txBody>
      </p:sp>
      <p:sp>
        <p:nvSpPr>
          <p:cNvPr id="15" name="TextBox 14"/>
          <p:cNvSpPr txBox="1"/>
          <p:nvPr/>
        </p:nvSpPr>
        <p:spPr>
          <a:xfrm>
            <a:off x="6753200" y="1484784"/>
            <a:ext cx="2952328" cy="707886"/>
          </a:xfrm>
          <a:prstGeom prst="rect">
            <a:avLst/>
          </a:prstGeom>
          <a:solidFill>
            <a:schemeClr val="bg1"/>
          </a:solidFill>
          <a:ln>
            <a:solidFill>
              <a:schemeClr val="tx1"/>
            </a:solidFill>
          </a:ln>
          <a:effectLst>
            <a:glow rad="101600">
              <a:srgbClr val="FF0066">
                <a:alpha val="60000"/>
              </a:srgbClr>
            </a:glow>
          </a:effectLst>
        </p:spPr>
        <p:txBody>
          <a:bodyPr wrap="square" rtlCol="0">
            <a:spAutoFit/>
          </a:bodyPr>
          <a:lstStyle/>
          <a:p>
            <a:pPr algn="ctr"/>
            <a:r>
              <a:rPr lang="en-GB" sz="1000" dirty="0" smtClean="0"/>
              <a:t>The majority of the world’s glaciers ate retreating (i.e. melting), some more quickly than others.  This is thought by some to be due to the increase in temperatures caused by climate change.  </a:t>
            </a:r>
          </a:p>
        </p:txBody>
      </p:sp>
      <p:sp>
        <p:nvSpPr>
          <p:cNvPr id="16" name="TextBox 15"/>
          <p:cNvSpPr txBox="1"/>
          <p:nvPr/>
        </p:nvSpPr>
        <p:spPr>
          <a:xfrm>
            <a:off x="56456" y="6237312"/>
            <a:ext cx="1656184" cy="553998"/>
          </a:xfrm>
          <a:prstGeom prst="rect">
            <a:avLst/>
          </a:prstGeom>
          <a:solidFill>
            <a:srgbClr val="FF0066"/>
          </a:solidFill>
          <a:ln>
            <a:solidFill>
              <a:schemeClr val="tx1"/>
            </a:solidFill>
          </a:ln>
        </p:spPr>
        <p:txBody>
          <a:bodyPr wrap="square" rtlCol="0">
            <a:spAutoFit/>
          </a:bodyPr>
          <a:lstStyle/>
          <a:p>
            <a:pPr algn="ctr"/>
            <a:r>
              <a:rPr lang="en-GB" sz="1000" dirty="0" smtClean="0"/>
              <a:t>Research has shown that 90% of the glaciers in Antarctica are retreating.</a:t>
            </a:r>
          </a:p>
        </p:txBody>
      </p:sp>
      <p:sp>
        <p:nvSpPr>
          <p:cNvPr id="17" name="TextBox 16"/>
          <p:cNvSpPr txBox="1"/>
          <p:nvPr/>
        </p:nvSpPr>
        <p:spPr>
          <a:xfrm>
            <a:off x="128464" y="4509120"/>
            <a:ext cx="1368152" cy="1631216"/>
          </a:xfrm>
          <a:prstGeom prst="rect">
            <a:avLst/>
          </a:prstGeom>
          <a:solidFill>
            <a:srgbClr val="FF0066"/>
          </a:solidFill>
          <a:ln>
            <a:solidFill>
              <a:schemeClr val="tx1"/>
            </a:solidFill>
          </a:ln>
        </p:spPr>
        <p:txBody>
          <a:bodyPr wrap="square" rtlCol="0">
            <a:spAutoFit/>
          </a:bodyPr>
          <a:lstStyle/>
          <a:p>
            <a:pPr algn="ctr"/>
            <a:r>
              <a:rPr lang="en-GB" sz="1000" dirty="0" smtClean="0"/>
              <a:t>Melting of glaciers at the Poles could affect ocean water movement – melting ice in the Arctic could cause the gulf Stream to be diverted further south, leading to colder temperatures in western Europe.</a:t>
            </a:r>
          </a:p>
        </p:txBody>
      </p:sp>
      <p:sp>
        <p:nvSpPr>
          <p:cNvPr id="18" name="TextBox 17"/>
          <p:cNvSpPr txBox="1"/>
          <p:nvPr/>
        </p:nvSpPr>
        <p:spPr>
          <a:xfrm>
            <a:off x="56456" y="3883114"/>
            <a:ext cx="2952328" cy="553998"/>
          </a:xfrm>
          <a:prstGeom prst="rect">
            <a:avLst/>
          </a:prstGeom>
          <a:solidFill>
            <a:srgbClr val="FFFF00"/>
          </a:solidFill>
          <a:ln>
            <a:solidFill>
              <a:schemeClr val="tx1"/>
            </a:solidFill>
          </a:ln>
        </p:spPr>
        <p:txBody>
          <a:bodyPr wrap="square" rtlCol="0">
            <a:spAutoFit/>
          </a:bodyPr>
          <a:lstStyle/>
          <a:p>
            <a:pPr algn="ctr"/>
            <a:r>
              <a:rPr lang="en-GB" sz="1000" dirty="0" smtClean="0"/>
              <a:t>In the Colca region of Peru villages have been abandoned – they no longer have a water supply because of the lack of snow falling on the mountains.</a:t>
            </a:r>
          </a:p>
        </p:txBody>
      </p:sp>
      <p:sp>
        <p:nvSpPr>
          <p:cNvPr id="19" name="TextBox 18"/>
          <p:cNvSpPr txBox="1"/>
          <p:nvPr/>
        </p:nvSpPr>
        <p:spPr>
          <a:xfrm>
            <a:off x="1568624" y="4543960"/>
            <a:ext cx="1224136" cy="1477328"/>
          </a:xfrm>
          <a:prstGeom prst="rect">
            <a:avLst/>
          </a:prstGeom>
          <a:solidFill>
            <a:srgbClr val="FFFF00"/>
          </a:solidFill>
          <a:ln>
            <a:solidFill>
              <a:schemeClr val="tx1"/>
            </a:solidFill>
          </a:ln>
        </p:spPr>
        <p:txBody>
          <a:bodyPr wrap="square" rtlCol="0">
            <a:spAutoFit/>
          </a:bodyPr>
          <a:lstStyle/>
          <a:p>
            <a:pPr algn="ctr"/>
            <a:r>
              <a:rPr lang="en-GB" sz="1000" dirty="0" smtClean="0"/>
              <a:t>There will be more storms and floods in the UK,  if homes and factories continue to be built on floodplains the cost of flood damage will increase.</a:t>
            </a:r>
          </a:p>
        </p:txBody>
      </p:sp>
      <p:sp>
        <p:nvSpPr>
          <p:cNvPr id="20" name="TextBox 19"/>
          <p:cNvSpPr txBox="1"/>
          <p:nvPr/>
        </p:nvSpPr>
        <p:spPr>
          <a:xfrm>
            <a:off x="6609184" y="3309952"/>
            <a:ext cx="1080120" cy="1631216"/>
          </a:xfrm>
          <a:prstGeom prst="rect">
            <a:avLst/>
          </a:prstGeom>
          <a:solidFill>
            <a:srgbClr val="FF0066"/>
          </a:solidFill>
          <a:ln>
            <a:solidFill>
              <a:schemeClr val="tx1"/>
            </a:solidFill>
          </a:ln>
        </p:spPr>
        <p:txBody>
          <a:bodyPr wrap="square" rtlCol="0">
            <a:spAutoFit/>
          </a:bodyPr>
          <a:lstStyle/>
          <a:p>
            <a:pPr algn="ctr"/>
            <a:r>
              <a:rPr lang="en-GB" sz="1000" dirty="0" smtClean="0"/>
              <a:t>Loss of sea ice is a problem for polar bears of Wrangel </a:t>
            </a:r>
            <a:r>
              <a:rPr lang="en-GB" sz="1000" smtClean="0"/>
              <a:t>Island </a:t>
            </a:r>
            <a:r>
              <a:rPr lang="en-GB" sz="1000" smtClean="0"/>
              <a:t>(</a:t>
            </a:r>
            <a:r>
              <a:rPr lang="en-GB" sz="1000" smtClean="0"/>
              <a:t>Russian </a:t>
            </a:r>
            <a:r>
              <a:rPr lang="en-GB" sz="1000" dirty="0" smtClean="0"/>
              <a:t>nature reserve) because they cannot travel over land to catch their prey.</a:t>
            </a:r>
          </a:p>
        </p:txBody>
      </p:sp>
      <p:sp>
        <p:nvSpPr>
          <p:cNvPr id="21" name="TextBox 20"/>
          <p:cNvSpPr txBox="1"/>
          <p:nvPr/>
        </p:nvSpPr>
        <p:spPr>
          <a:xfrm>
            <a:off x="7833320" y="5159514"/>
            <a:ext cx="2016224" cy="861774"/>
          </a:xfrm>
          <a:prstGeom prst="rect">
            <a:avLst/>
          </a:prstGeom>
          <a:solidFill>
            <a:srgbClr val="00B0F0"/>
          </a:solidFill>
          <a:ln>
            <a:solidFill>
              <a:schemeClr val="tx1"/>
            </a:solidFill>
          </a:ln>
        </p:spPr>
        <p:txBody>
          <a:bodyPr wrap="square" rtlCol="0">
            <a:spAutoFit/>
          </a:bodyPr>
          <a:lstStyle/>
          <a:p>
            <a:pPr algn="ctr"/>
            <a:r>
              <a:rPr lang="en-GB" sz="1000" dirty="0" smtClean="0"/>
              <a:t>Due to rising sea levels Tuvalu (a group of 9 coral atolls in the pacific ocean) has started to evacuate its population to New Zealand, with 75 people moving each year.</a:t>
            </a:r>
          </a:p>
        </p:txBody>
      </p:sp>
      <p:sp>
        <p:nvSpPr>
          <p:cNvPr id="22" name="TextBox 21"/>
          <p:cNvSpPr txBox="1"/>
          <p:nvPr/>
        </p:nvSpPr>
        <p:spPr>
          <a:xfrm>
            <a:off x="3296816" y="6105490"/>
            <a:ext cx="2376264" cy="707886"/>
          </a:xfrm>
          <a:prstGeom prst="rect">
            <a:avLst/>
          </a:prstGeom>
          <a:solidFill>
            <a:srgbClr val="FFFF00"/>
          </a:solidFill>
          <a:ln>
            <a:solidFill>
              <a:schemeClr val="tx1"/>
            </a:solidFill>
          </a:ln>
        </p:spPr>
        <p:txBody>
          <a:bodyPr wrap="square" rtlCol="0">
            <a:spAutoFit/>
          </a:bodyPr>
          <a:lstStyle/>
          <a:p>
            <a:pPr algn="ctr"/>
            <a:r>
              <a:rPr lang="en-GB" sz="1000" dirty="0" smtClean="0"/>
              <a:t>A Greenpeace report predicts that the great barrier reef in Australia will be dead within 30 years due to rising sea temperatures.</a:t>
            </a:r>
          </a:p>
        </p:txBody>
      </p:sp>
      <p:sp>
        <p:nvSpPr>
          <p:cNvPr id="23" name="TextBox 22"/>
          <p:cNvSpPr txBox="1"/>
          <p:nvPr/>
        </p:nvSpPr>
        <p:spPr>
          <a:xfrm>
            <a:off x="7833320" y="4151402"/>
            <a:ext cx="2016224" cy="861774"/>
          </a:xfrm>
          <a:prstGeom prst="rect">
            <a:avLst/>
          </a:prstGeom>
          <a:solidFill>
            <a:srgbClr val="FFFF00"/>
          </a:solidFill>
          <a:ln>
            <a:solidFill>
              <a:schemeClr val="tx1"/>
            </a:solidFill>
          </a:ln>
        </p:spPr>
        <p:txBody>
          <a:bodyPr wrap="square" rtlCol="0">
            <a:spAutoFit/>
          </a:bodyPr>
          <a:lstStyle/>
          <a:p>
            <a:pPr algn="ctr"/>
            <a:r>
              <a:rPr lang="en-GB" sz="1000" dirty="0" smtClean="0"/>
              <a:t>In Kenya droughts now happen every 3 years instead of every 10 years.  In 2006 Kenya suffered its worst drought for 80 years.  Many farmers lost all of their cattle.</a:t>
            </a:r>
          </a:p>
        </p:txBody>
      </p:sp>
      <p:sp>
        <p:nvSpPr>
          <p:cNvPr id="24" name="TextBox 23"/>
          <p:cNvSpPr txBox="1"/>
          <p:nvPr/>
        </p:nvSpPr>
        <p:spPr>
          <a:xfrm>
            <a:off x="5961112" y="6228601"/>
            <a:ext cx="3888432" cy="584775"/>
          </a:xfrm>
          <a:prstGeom prst="rect">
            <a:avLst/>
          </a:prstGeom>
          <a:ln/>
        </p:spPr>
        <p:style>
          <a:lnRef idx="1">
            <a:schemeClr val="dk1"/>
          </a:lnRef>
          <a:fillRef idx="2">
            <a:schemeClr val="dk1"/>
          </a:fillRef>
          <a:effectRef idx="1">
            <a:schemeClr val="dk1"/>
          </a:effectRef>
          <a:fontRef idx="minor">
            <a:schemeClr val="dk1"/>
          </a:fontRef>
        </p:style>
        <p:txBody>
          <a:bodyPr wrap="square" rtlCol="0">
            <a:spAutoFit/>
          </a:bodyPr>
          <a:lstStyle/>
          <a:p>
            <a:r>
              <a:rPr lang="en-GB" sz="800" dirty="0" smtClean="0">
                <a:solidFill>
                  <a:srgbClr val="FF0000"/>
                </a:solidFill>
              </a:rPr>
              <a:t>June 2010</a:t>
            </a:r>
          </a:p>
          <a:p>
            <a:r>
              <a:rPr lang="en-GB" sz="1200" dirty="0" smtClean="0"/>
              <a:t>Describe the negative effects that climate change is having on the environment.  Use examples in your answer.  (4)</a:t>
            </a:r>
            <a:endParaRPr lang="en-GB" sz="1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465" y="116632"/>
            <a:ext cx="9577064" cy="830997"/>
          </a:xfrm>
          <a:prstGeom prst="rect">
            <a:avLst/>
          </a:prstGeom>
          <a:solidFill>
            <a:srgbClr val="00B0F0"/>
          </a:solidFill>
          <a:ln w="28575">
            <a:solidFill>
              <a:schemeClr val="tx1"/>
            </a:solidFill>
          </a:ln>
          <a:effectLst>
            <a:glow rad="139700">
              <a:schemeClr val="accent1">
                <a:satMod val="175000"/>
                <a:alpha val="40000"/>
              </a:schemeClr>
            </a:glow>
            <a:outerShdw blurRad="40000" dist="20000" dir="5400000" rotWithShape="0">
              <a:srgbClr val="000000">
                <a:alpha val="38000"/>
              </a:srgb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2400" b="1" dirty="0" smtClean="0">
                <a:solidFill>
                  <a:schemeClr val="tx1"/>
                </a:solidFill>
              </a:rPr>
              <a:t>Responses to climate change</a:t>
            </a:r>
          </a:p>
          <a:p>
            <a:pPr algn="ctr"/>
            <a:r>
              <a:rPr lang="en-GB" sz="2400" b="1" dirty="0" smtClean="0">
                <a:solidFill>
                  <a:schemeClr val="tx1"/>
                </a:solidFill>
              </a:rPr>
              <a:t>GLOBAL Agreements between nations</a:t>
            </a:r>
            <a:endParaRPr lang="en-GB" sz="2400" b="1" dirty="0">
              <a:solidFill>
                <a:schemeClr val="tx1"/>
              </a:solidFill>
            </a:endParaRPr>
          </a:p>
        </p:txBody>
      </p:sp>
      <p:sp>
        <p:nvSpPr>
          <p:cNvPr id="3" name="TextBox 2"/>
          <p:cNvSpPr txBox="1"/>
          <p:nvPr/>
        </p:nvSpPr>
        <p:spPr>
          <a:xfrm>
            <a:off x="2720752" y="1052736"/>
            <a:ext cx="3528392" cy="1785104"/>
          </a:xfrm>
          <a:prstGeom prst="rect">
            <a:avLst/>
          </a:prstGeom>
          <a:noFill/>
          <a:ln w="28575">
            <a:solidFill>
              <a:schemeClr val="tx1"/>
            </a:solidFill>
          </a:ln>
          <a:effectLst>
            <a:glow rad="101600">
              <a:srgbClr val="00B0F0">
                <a:alpha val="60000"/>
              </a:srgbClr>
            </a:glow>
          </a:effectLst>
        </p:spPr>
        <p:txBody>
          <a:bodyPr wrap="square" rtlCol="0">
            <a:spAutoFit/>
          </a:bodyPr>
          <a:lstStyle/>
          <a:p>
            <a:r>
              <a:rPr lang="en-GB" sz="1000" b="1" dirty="0" smtClean="0"/>
              <a:t>EARTH SUMMIT, RIO DE JANEIRO 1992</a:t>
            </a:r>
          </a:p>
          <a:p>
            <a:r>
              <a:rPr lang="en-GB" sz="1000" dirty="0" smtClean="0"/>
              <a:t>In June 1992 the UN held a meeting in Rio de Janeiro which has since been called the Earth Summit.  This was the first meeting that a number of decisions were made by the most powerful countries in the world about their response to climate change.  The result was the first international environment treaty which aimed to stabilise greenhouse gas emissions.  The United nations Framework Convention on Climate Change (UNFCC) was signed by 154 nations agreeing to prevent ‘dangerous’ warming from greenhouse gases.  It set voluntary targets for the reduction of these emissions.</a:t>
            </a:r>
          </a:p>
        </p:txBody>
      </p:sp>
      <p:sp>
        <p:nvSpPr>
          <p:cNvPr id="6" name="TextBox 5"/>
          <p:cNvSpPr txBox="1"/>
          <p:nvPr/>
        </p:nvSpPr>
        <p:spPr>
          <a:xfrm>
            <a:off x="6393160" y="1124744"/>
            <a:ext cx="3456384" cy="4093428"/>
          </a:xfrm>
          <a:prstGeom prst="rect">
            <a:avLst/>
          </a:prstGeom>
          <a:noFill/>
          <a:ln w="28575">
            <a:solidFill>
              <a:schemeClr val="tx1"/>
            </a:solidFill>
          </a:ln>
          <a:effectLst>
            <a:glow rad="101600">
              <a:srgbClr val="FF3399">
                <a:alpha val="60000"/>
              </a:srgbClr>
            </a:glow>
          </a:effectLst>
        </p:spPr>
        <p:txBody>
          <a:bodyPr wrap="square" rtlCol="0">
            <a:spAutoFit/>
          </a:bodyPr>
          <a:lstStyle/>
          <a:p>
            <a:r>
              <a:rPr lang="en-GB" sz="1000" b="1" dirty="0" smtClean="0"/>
              <a:t>KYOTO PROTOCOL 1997</a:t>
            </a:r>
          </a:p>
          <a:p>
            <a:r>
              <a:rPr lang="en-GB" sz="1000" dirty="0" smtClean="0"/>
              <a:t>The UNFCC’s voluntary targets were replaced by legally binding controls on emissions.  This was signed at the Kyoto conference in December 1997 and came into force in February 2005.  Countries that signed and ratified the protocol agreed to cut greenhouse gas emissions by 5.2% compared with 1990 levels globally.  Each country agreed to a national limit on emissions which ranged from  8% for the EU, 7% for the USA, 6% for Japan and 0% for Russia.  It also allowed increases of 10% for Iceland and 8% for Australia because they were not using all of their carbon allowance.  To achieve their targets countries could either cut their emissions or trade with other countries in carbon.  This means a country could buy carbon credits from another country.  E.g. Iceland could trade 2% of its carbon credits with the EU to enable the EU to meet its target of 8%.  By 2008 181 countries had signed the Kyoto protocol.  It failed to achieve its full effect partly  because it was not originally supported by the USA.  The exemption of emerging economies from seeking binding targets became a serious weakness when China overtook the USA to become the world’s largest carbon emitter.  The Kyoto protocol expires in 2012.  Any new pact will be ground-breaking if it can bring together for the first time developed and rapidly emerging economies with legally binding targets to reduce greenhouse gas emissions.  Any agreement that does not include China as a signatory risks losing the support of other key players.</a:t>
            </a:r>
          </a:p>
        </p:txBody>
      </p:sp>
      <p:sp>
        <p:nvSpPr>
          <p:cNvPr id="7" name="TextBox 6"/>
          <p:cNvSpPr txBox="1"/>
          <p:nvPr/>
        </p:nvSpPr>
        <p:spPr>
          <a:xfrm>
            <a:off x="5241032" y="5366826"/>
            <a:ext cx="4608512" cy="1446550"/>
          </a:xfrm>
          <a:prstGeom prst="rect">
            <a:avLst/>
          </a:prstGeom>
          <a:noFill/>
          <a:ln w="28575">
            <a:solidFill>
              <a:schemeClr val="tx1"/>
            </a:solidFill>
          </a:ln>
          <a:effectLst>
            <a:glow rad="101600">
              <a:srgbClr val="FFC000">
                <a:alpha val="60000"/>
              </a:srgbClr>
            </a:glow>
          </a:effectLst>
        </p:spPr>
        <p:txBody>
          <a:bodyPr wrap="square" rtlCol="0">
            <a:spAutoFit/>
          </a:bodyPr>
          <a:lstStyle/>
          <a:p>
            <a:r>
              <a:rPr lang="en-GB" sz="1100" b="1" dirty="0" smtClean="0"/>
              <a:t>BALI CONFERENCE 1997</a:t>
            </a:r>
          </a:p>
          <a:p>
            <a:r>
              <a:rPr lang="en-GB" sz="1100" dirty="0" smtClean="0"/>
              <a:t>The IPCC Confirmed that there is a greater than 90% chance that global warming in the past 50 years has been caused by human activity.  Representatives of more than 180 countries were present at a conference in Bali (Indonesia) which resulted in the Bali Roadmap.  In this initiatives were agreed to try t reach a secure future climate.  All nations agreed to negotiate a deal to tackle climate change but were unable to agree the details at Bali – they promised to finalise the details by 2009 but this has not yet happened.</a:t>
            </a:r>
          </a:p>
        </p:txBody>
      </p:sp>
      <p:sp>
        <p:nvSpPr>
          <p:cNvPr id="13" name="TextBox 12"/>
          <p:cNvSpPr txBox="1"/>
          <p:nvPr/>
        </p:nvSpPr>
        <p:spPr>
          <a:xfrm>
            <a:off x="56456" y="1052736"/>
            <a:ext cx="2520280" cy="1785104"/>
          </a:xfrm>
          <a:prstGeom prst="rect">
            <a:avLst/>
          </a:prstGeom>
          <a:noFill/>
          <a:ln w="28575">
            <a:solidFill>
              <a:schemeClr val="tx1"/>
            </a:solidFill>
          </a:ln>
          <a:effectLst>
            <a:glow rad="101600">
              <a:srgbClr val="FFFF00">
                <a:alpha val="60000"/>
              </a:srgbClr>
            </a:glow>
          </a:effectLst>
        </p:spPr>
        <p:txBody>
          <a:bodyPr wrap="square" rtlCol="0">
            <a:spAutoFit/>
          </a:bodyPr>
          <a:lstStyle/>
          <a:p>
            <a:r>
              <a:rPr lang="en-GB" sz="1000" b="1" dirty="0" smtClean="0"/>
              <a:t>1988</a:t>
            </a:r>
          </a:p>
          <a:p>
            <a:r>
              <a:rPr lang="en-GB" sz="1000" dirty="0" smtClean="0"/>
              <a:t>Global concern about climate change has been mounting since the late 1980s.  In 1988, the UN Environmental Programme and the World Meteorological Organisation set up the Inter-governmental Panel on Climate Change (IPCC) which began detailed research of the enhanced greenhouse effect and the role played by human activities in driving up atmospheric levels of carbon dioxide, methane and nitrous oxide. </a:t>
            </a:r>
          </a:p>
        </p:txBody>
      </p:sp>
      <p:sp>
        <p:nvSpPr>
          <p:cNvPr id="17" name="TextBox 16"/>
          <p:cNvSpPr txBox="1"/>
          <p:nvPr/>
        </p:nvSpPr>
        <p:spPr>
          <a:xfrm>
            <a:off x="56456" y="5536103"/>
            <a:ext cx="4968552" cy="1277273"/>
          </a:xfrm>
          <a:prstGeom prst="rect">
            <a:avLst/>
          </a:prstGeom>
          <a:noFill/>
          <a:ln w="28575">
            <a:solidFill>
              <a:schemeClr val="tx1"/>
            </a:solidFill>
          </a:ln>
          <a:effectLst>
            <a:glow rad="101600">
              <a:schemeClr val="accent3">
                <a:alpha val="60000"/>
              </a:schemeClr>
            </a:glow>
          </a:effectLst>
        </p:spPr>
        <p:txBody>
          <a:bodyPr wrap="square" rtlCol="0">
            <a:spAutoFit/>
          </a:bodyPr>
          <a:lstStyle/>
          <a:p>
            <a:r>
              <a:rPr lang="en-GB" sz="1100" b="1" dirty="0" smtClean="0"/>
              <a:t>COPENHAGEN CLIMATE SUMMIT 2009</a:t>
            </a:r>
          </a:p>
          <a:p>
            <a:r>
              <a:rPr lang="en-GB" sz="1100" dirty="0" smtClean="0"/>
              <a:t>Governments agreed to try to prevent temperatures rising more than 2°C above [re-industrial levels  - that figure is still adopted by governments as the limit of safety (beyond which the effects of climate change may become catastrophic).</a:t>
            </a:r>
          </a:p>
          <a:p>
            <a:pPr>
              <a:buFontTx/>
              <a:buChar char="-"/>
            </a:pPr>
            <a:r>
              <a:rPr lang="en-GB" sz="1100" dirty="0" smtClean="0"/>
              <a:t> The Copenhagen Accord (that the governments signed) formed the basis of the 2010 deal at Cancun.</a:t>
            </a:r>
          </a:p>
          <a:p>
            <a:r>
              <a:rPr lang="en-GB" sz="1100" dirty="0" smtClean="0"/>
              <a:t>However, the pledges made were not legally binding.</a:t>
            </a:r>
          </a:p>
        </p:txBody>
      </p:sp>
      <p:sp>
        <p:nvSpPr>
          <p:cNvPr id="12" name="TextBox 11"/>
          <p:cNvSpPr txBox="1"/>
          <p:nvPr/>
        </p:nvSpPr>
        <p:spPr>
          <a:xfrm>
            <a:off x="128464" y="2996952"/>
            <a:ext cx="6120680" cy="2246769"/>
          </a:xfrm>
          <a:prstGeom prst="rect">
            <a:avLst/>
          </a:prstGeom>
          <a:noFill/>
          <a:ln w="28575">
            <a:solidFill>
              <a:schemeClr val="tx1"/>
            </a:solidFill>
          </a:ln>
          <a:effectLst>
            <a:glow rad="101600">
              <a:schemeClr val="accent4">
                <a:lumMod val="60000"/>
                <a:lumOff val="40000"/>
                <a:alpha val="60000"/>
              </a:schemeClr>
            </a:glow>
          </a:effectLst>
        </p:spPr>
        <p:txBody>
          <a:bodyPr wrap="square" rtlCol="0">
            <a:spAutoFit/>
          </a:bodyPr>
          <a:lstStyle/>
          <a:p>
            <a:r>
              <a:rPr lang="en-GB" sz="1000" b="1" dirty="0" smtClean="0"/>
              <a:t>UN Cancun Talks 2010</a:t>
            </a:r>
          </a:p>
          <a:p>
            <a:r>
              <a:rPr lang="en-GB" sz="1000" dirty="0" smtClean="0"/>
              <a:t>Governments ended the 2010 UN Cancún talks (in Mexico) with a series of agreements:</a:t>
            </a:r>
          </a:p>
          <a:p>
            <a:r>
              <a:rPr lang="en-GB" sz="1000" dirty="0" smtClean="0"/>
              <a:t>- A “green fund” will distribute money to help poor countries cope with climate change - it should eventually supply $100bn a year to developing countries, but the question of how the money for it will be raised has still not been resolved. It remains an aspiration.</a:t>
            </a:r>
          </a:p>
          <a:p>
            <a:r>
              <a:rPr lang="en-GB" sz="1000" dirty="0" smtClean="0"/>
              <a:t>- Increased international co-operation on low-carbon technology - the idea of transferring knowledge of clean technology between countries. </a:t>
            </a:r>
          </a:p>
          <a:p>
            <a:r>
              <a:rPr lang="en-GB" sz="1000" dirty="0" smtClean="0"/>
              <a:t>- A way to help developing nations preserve their forests - formal backing was given for the UN's deforestation scheme, Redd (reducing emissions from deforestation and degradation), under which rich countries pay poorer nations not to chop down forests and so lock away carbon emissions. But details on when and exactly what form the scheme will take are still vague.</a:t>
            </a:r>
          </a:p>
          <a:p>
            <a:pPr>
              <a:buFontTx/>
              <a:buChar char="-"/>
            </a:pPr>
            <a:r>
              <a:rPr lang="en-GB" sz="1000" dirty="0" smtClean="0"/>
              <a:t>Countries agreed to the principle of having their emissions cuts inspected. Such "monitoring, reporting and verification" will depend on the size of the country's economy, though who will carry out the inspections – the country itself, the UN or another body – was not specified.</a:t>
            </a:r>
          </a:p>
        </p:txBody>
      </p:sp>
      <p:cxnSp>
        <p:nvCxnSpPr>
          <p:cNvPr id="20" name="Straight Arrow Connector 19"/>
          <p:cNvCxnSpPr>
            <a:stCxn id="13" idx="3"/>
            <a:endCxn id="3" idx="1"/>
          </p:cNvCxnSpPr>
          <p:nvPr/>
        </p:nvCxnSpPr>
        <p:spPr>
          <a:xfrm>
            <a:off x="2576736" y="1945288"/>
            <a:ext cx="144016"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249144" y="1988840"/>
            <a:ext cx="144016"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7941332" y="5336418"/>
            <a:ext cx="216024"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10800000">
            <a:off x="4984812" y="6165304"/>
            <a:ext cx="25622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flipH="1" flipV="1">
            <a:off x="2324311" y="5408823"/>
            <a:ext cx="360040" cy="7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p:cNvGrpSpPr>
          <p:nvPr/>
        </p:nvGrpSpPr>
        <p:grpSpPr bwMode="auto">
          <a:xfrm>
            <a:off x="649030" y="1340768"/>
            <a:ext cx="8552442" cy="5328592"/>
            <a:chOff x="1701" y="6308"/>
            <a:chExt cx="8460" cy="3957"/>
          </a:xfrm>
        </p:grpSpPr>
        <p:grpSp>
          <p:nvGrpSpPr>
            <p:cNvPr id="3" name="Group 12"/>
            <p:cNvGrpSpPr>
              <a:grpSpLocks/>
            </p:cNvGrpSpPr>
            <p:nvPr/>
          </p:nvGrpSpPr>
          <p:grpSpPr bwMode="auto">
            <a:xfrm>
              <a:off x="1701" y="7041"/>
              <a:ext cx="8460" cy="3224"/>
              <a:chOff x="1701" y="8464"/>
              <a:chExt cx="8460" cy="1620"/>
            </a:xfrm>
          </p:grpSpPr>
          <p:sp>
            <p:nvSpPr>
              <p:cNvPr id="20493" name="Rectangle 16"/>
              <p:cNvSpPr>
                <a:spLocks noChangeArrowheads="1"/>
              </p:cNvSpPr>
              <p:nvPr/>
            </p:nvSpPr>
            <p:spPr bwMode="auto">
              <a:xfrm>
                <a:off x="1701" y="8464"/>
                <a:ext cx="1800" cy="1620"/>
              </a:xfrm>
              <a:prstGeom prst="rect">
                <a:avLst/>
              </a:prstGeom>
              <a:solidFill>
                <a:srgbClr val="FF3399"/>
              </a:solidFill>
              <a:ln w="28575">
                <a:solidFill>
                  <a:srgbClr val="000000"/>
                </a:solidFill>
                <a:miter lim="800000"/>
                <a:headEnd/>
                <a:tailEnd/>
              </a:ln>
            </p:spPr>
            <p:txBody>
              <a:bodyPr/>
              <a:lstStyle/>
              <a:p>
                <a:pPr algn="ctr" eaLnBrk="0" hangingPunct="0"/>
                <a:endParaRPr lang="en-GB" sz="1400" b="0" dirty="0">
                  <a:solidFill>
                    <a:schemeClr val="tx1"/>
                  </a:solidFill>
                  <a:latin typeface="Candara" pitchFamily="34" charset="0"/>
                  <a:cs typeface="Times New Roman" pitchFamily="18" charset="0"/>
                </a:endParaRPr>
              </a:p>
              <a:p>
                <a:pPr algn="ctr" eaLnBrk="0" hangingPunct="0"/>
                <a:r>
                  <a:rPr lang="en-GB" sz="1400" b="1" u="sng" dirty="0">
                    <a:solidFill>
                      <a:schemeClr val="tx1"/>
                    </a:solidFill>
                    <a:cs typeface="Times New Roman" pitchFamily="18" charset="0"/>
                  </a:rPr>
                  <a:t>European Union</a:t>
                </a:r>
                <a:r>
                  <a:rPr lang="en-GB" sz="1400" b="1" dirty="0">
                    <a:solidFill>
                      <a:schemeClr val="tx1"/>
                    </a:solidFill>
                    <a:cs typeface="Times New Roman" pitchFamily="18" charset="0"/>
                  </a:rPr>
                  <a:t>  </a:t>
                </a:r>
                <a:r>
                  <a:rPr lang="en-GB" sz="1400" dirty="0">
                    <a:solidFill>
                      <a:schemeClr val="tx1"/>
                    </a:solidFill>
                    <a:cs typeface="Times New Roman" pitchFamily="18" charset="0"/>
                  </a:rPr>
                  <a:t>has made a binding pledge to cut its emissions by 20% by 2020 (compared with 1990 levels</a:t>
                </a:r>
                <a:r>
                  <a:rPr lang="en-GB" sz="1400" dirty="0" smtClean="0">
                    <a:solidFill>
                      <a:schemeClr val="tx1"/>
                    </a:solidFill>
                    <a:cs typeface="Times New Roman" pitchFamily="18" charset="0"/>
                  </a:rPr>
                  <a:t>) and is willing to raise the target to 30% if other developed countries agree to a bigger commitment too.</a:t>
                </a:r>
                <a:endParaRPr lang="en-GB" sz="1400" dirty="0">
                  <a:solidFill>
                    <a:schemeClr val="tx1"/>
                  </a:solidFill>
                </a:endParaRPr>
              </a:p>
            </p:txBody>
          </p:sp>
          <p:sp>
            <p:nvSpPr>
              <p:cNvPr id="20494" name="Rectangle 15"/>
              <p:cNvSpPr>
                <a:spLocks noChangeArrowheads="1"/>
              </p:cNvSpPr>
              <p:nvPr/>
            </p:nvSpPr>
            <p:spPr bwMode="auto">
              <a:xfrm>
                <a:off x="3681" y="8464"/>
                <a:ext cx="1800" cy="1620"/>
              </a:xfrm>
              <a:prstGeom prst="rect">
                <a:avLst/>
              </a:prstGeom>
              <a:solidFill>
                <a:srgbClr val="00B0F0"/>
              </a:solidFill>
              <a:ln w="28575">
                <a:solidFill>
                  <a:srgbClr val="000000"/>
                </a:solidFill>
                <a:miter lim="800000"/>
                <a:headEnd/>
                <a:tailEnd/>
              </a:ln>
            </p:spPr>
            <p:txBody>
              <a:bodyPr/>
              <a:lstStyle/>
              <a:p>
                <a:pPr algn="ctr" eaLnBrk="0" hangingPunct="0"/>
                <a:endParaRPr lang="en-GB" sz="1400" dirty="0">
                  <a:solidFill>
                    <a:schemeClr val="tx1"/>
                  </a:solidFill>
                  <a:latin typeface="Candara" pitchFamily="34" charset="0"/>
                  <a:cs typeface="Times New Roman" pitchFamily="18" charset="0"/>
                </a:endParaRPr>
              </a:p>
              <a:p>
                <a:pPr algn="ctr" eaLnBrk="0" hangingPunct="0"/>
                <a:r>
                  <a:rPr lang="en-GB" sz="1400" b="1" u="sng" dirty="0">
                    <a:solidFill>
                      <a:schemeClr val="tx1"/>
                    </a:solidFill>
                    <a:cs typeface="Times New Roman" pitchFamily="18" charset="0"/>
                  </a:rPr>
                  <a:t>United States</a:t>
                </a:r>
                <a:r>
                  <a:rPr lang="en-GB" sz="1400" b="1" dirty="0">
                    <a:solidFill>
                      <a:schemeClr val="tx1"/>
                    </a:solidFill>
                    <a:cs typeface="Times New Roman" pitchFamily="18" charset="0"/>
                  </a:rPr>
                  <a:t>  </a:t>
                </a:r>
                <a:endParaRPr lang="en-GB" sz="1400" b="1" dirty="0">
                  <a:solidFill>
                    <a:schemeClr val="tx1"/>
                  </a:solidFill>
                </a:endParaRPr>
              </a:p>
              <a:p>
                <a:pPr algn="ctr" eaLnBrk="0" hangingPunct="0"/>
                <a:r>
                  <a:rPr lang="en-GB" sz="1400" dirty="0">
                    <a:solidFill>
                      <a:schemeClr val="tx1"/>
                    </a:solidFill>
                    <a:cs typeface="Times New Roman" pitchFamily="18" charset="0"/>
                  </a:rPr>
                  <a:t>Is still the world’s second biggest carbon dioxide emitter, producing 5,900 million tonnes of </a:t>
                </a:r>
                <a:r>
                  <a:rPr lang="en-GB" sz="1400" dirty="0" smtClean="0">
                    <a:solidFill>
                      <a:schemeClr val="tx1"/>
                    </a:solidFill>
                    <a:cs typeface="Times New Roman" pitchFamily="18" charset="0"/>
                  </a:rPr>
                  <a:t>CO</a:t>
                </a:r>
                <a:r>
                  <a:rPr lang="en-GB" sz="1400" baseline="-30000" dirty="0" smtClean="0">
                    <a:solidFill>
                      <a:schemeClr val="tx1"/>
                    </a:solidFill>
                    <a:cs typeface="Times New Roman" pitchFamily="18" charset="0"/>
                  </a:rPr>
                  <a:t>2</a:t>
                </a:r>
                <a:r>
                  <a:rPr lang="en-GB" sz="1400" dirty="0" smtClean="0">
                    <a:solidFill>
                      <a:schemeClr val="tx1"/>
                    </a:solidFill>
                    <a:cs typeface="Times New Roman" pitchFamily="18" charset="0"/>
                  </a:rPr>
                  <a:t> </a:t>
                </a:r>
                <a:r>
                  <a:rPr lang="en-GB" sz="1400" dirty="0">
                    <a:solidFill>
                      <a:schemeClr val="tx1"/>
                    </a:solidFill>
                    <a:cs typeface="Times New Roman" pitchFamily="18" charset="0"/>
                  </a:rPr>
                  <a:t>each year. No binding pledge </a:t>
                </a:r>
                <a:r>
                  <a:rPr lang="en-GB" sz="1400" dirty="0" smtClean="0">
                    <a:solidFill>
                      <a:schemeClr val="tx1"/>
                    </a:solidFill>
                    <a:cs typeface="Times New Roman" pitchFamily="18" charset="0"/>
                  </a:rPr>
                  <a:t>yet – a Bill mandating proposed cuts of 17% by 2020, compared with 2005 levels, has yet to pass through the US Senate. </a:t>
                </a:r>
                <a:endParaRPr lang="en-GB" sz="1400" dirty="0">
                  <a:solidFill>
                    <a:schemeClr val="tx1"/>
                  </a:solidFill>
                </a:endParaRPr>
              </a:p>
            </p:txBody>
          </p:sp>
          <p:sp>
            <p:nvSpPr>
              <p:cNvPr id="20495" name="Rectangle 14"/>
              <p:cNvSpPr>
                <a:spLocks noChangeArrowheads="1"/>
              </p:cNvSpPr>
              <p:nvPr/>
            </p:nvSpPr>
            <p:spPr bwMode="auto">
              <a:xfrm>
                <a:off x="6381" y="8464"/>
                <a:ext cx="1800" cy="1620"/>
              </a:xfrm>
              <a:prstGeom prst="rect">
                <a:avLst/>
              </a:prstGeom>
              <a:solidFill>
                <a:srgbClr val="FFC000"/>
              </a:solidFill>
              <a:ln w="28575">
                <a:solidFill>
                  <a:srgbClr val="000000"/>
                </a:solidFill>
                <a:miter lim="800000"/>
                <a:headEnd/>
                <a:tailEnd/>
              </a:ln>
            </p:spPr>
            <p:txBody>
              <a:bodyPr/>
              <a:lstStyle/>
              <a:p>
                <a:pPr algn="ctr" eaLnBrk="0" hangingPunct="0"/>
                <a:endParaRPr lang="en-GB" sz="1400" dirty="0">
                  <a:solidFill>
                    <a:schemeClr val="tx1"/>
                  </a:solidFill>
                  <a:latin typeface="Candara" pitchFamily="34" charset="0"/>
                  <a:cs typeface="Times New Roman" pitchFamily="18" charset="0"/>
                </a:endParaRPr>
              </a:p>
              <a:p>
                <a:pPr algn="ctr" eaLnBrk="0" hangingPunct="0"/>
                <a:r>
                  <a:rPr lang="en-GB" sz="1400" b="1" u="sng" dirty="0">
                    <a:solidFill>
                      <a:schemeClr val="tx1"/>
                    </a:solidFill>
                    <a:cs typeface="Times New Roman" pitchFamily="18" charset="0"/>
                  </a:rPr>
                  <a:t>China</a:t>
                </a:r>
                <a:r>
                  <a:rPr lang="en-GB" sz="1400" dirty="0">
                    <a:solidFill>
                      <a:schemeClr val="tx1"/>
                    </a:solidFill>
                    <a:cs typeface="Times New Roman" pitchFamily="18" charset="0"/>
                  </a:rPr>
                  <a:t>  has a 2020 target to reduce the carbon intensity of its fast-growing GDP.  GHG emissions in 2020 will be 40% higher than today, but lower than they might otherwise be. </a:t>
                </a:r>
                <a:endParaRPr lang="en-GB" sz="1400" dirty="0" smtClean="0">
                  <a:solidFill>
                    <a:schemeClr val="tx1"/>
                  </a:solidFill>
                  <a:cs typeface="Times New Roman" pitchFamily="18" charset="0"/>
                </a:endParaRPr>
              </a:p>
              <a:p>
                <a:pPr algn="ctr" eaLnBrk="0" hangingPunct="0"/>
                <a:r>
                  <a:rPr lang="en-GB" sz="1400" dirty="0" smtClean="0">
                    <a:cs typeface="Times New Roman" pitchFamily="18" charset="0"/>
                  </a:rPr>
                  <a:t>China’s main priority is a massive programme of poverty alleviation that requires greater energy use.</a:t>
                </a:r>
                <a:endParaRPr lang="en-GB" sz="1400" dirty="0">
                  <a:solidFill>
                    <a:schemeClr val="tx1"/>
                  </a:solidFill>
                </a:endParaRPr>
              </a:p>
              <a:p>
                <a:pPr algn="ctr" eaLnBrk="0" hangingPunct="0"/>
                <a:endParaRPr lang="en-GB" sz="1400" dirty="0">
                  <a:solidFill>
                    <a:schemeClr val="tx1"/>
                  </a:solidFill>
                </a:endParaRPr>
              </a:p>
            </p:txBody>
          </p:sp>
          <p:sp>
            <p:nvSpPr>
              <p:cNvPr id="20496" name="Rectangle 13"/>
              <p:cNvSpPr>
                <a:spLocks noChangeArrowheads="1"/>
              </p:cNvSpPr>
              <p:nvPr/>
            </p:nvSpPr>
            <p:spPr bwMode="auto">
              <a:xfrm>
                <a:off x="8361" y="8464"/>
                <a:ext cx="1800" cy="1620"/>
              </a:xfrm>
              <a:prstGeom prst="rect">
                <a:avLst/>
              </a:prstGeom>
              <a:solidFill>
                <a:srgbClr val="669900"/>
              </a:solidFill>
              <a:ln w="28575">
                <a:solidFill>
                  <a:srgbClr val="000000"/>
                </a:solidFill>
                <a:miter lim="800000"/>
                <a:headEnd/>
                <a:tailEnd/>
              </a:ln>
            </p:spPr>
            <p:txBody>
              <a:bodyPr/>
              <a:lstStyle/>
              <a:p>
                <a:pPr algn="ctr" eaLnBrk="0" hangingPunct="0"/>
                <a:endParaRPr lang="en-GB" sz="1400" dirty="0">
                  <a:solidFill>
                    <a:schemeClr val="tx1"/>
                  </a:solidFill>
                  <a:latin typeface="Candara" pitchFamily="34" charset="0"/>
                  <a:cs typeface="Times New Roman" pitchFamily="18" charset="0"/>
                </a:endParaRPr>
              </a:p>
              <a:p>
                <a:pPr algn="ctr" eaLnBrk="0" hangingPunct="0"/>
                <a:r>
                  <a:rPr lang="en-GB" sz="1400" b="1" u="sng" dirty="0">
                    <a:solidFill>
                      <a:schemeClr val="tx1"/>
                    </a:solidFill>
                    <a:cs typeface="Times New Roman" pitchFamily="18" charset="0"/>
                  </a:rPr>
                  <a:t>India</a:t>
                </a:r>
                <a:r>
                  <a:rPr lang="en-GB" sz="1400" dirty="0">
                    <a:solidFill>
                      <a:schemeClr val="tx1"/>
                    </a:solidFill>
                    <a:cs typeface="Times New Roman" pitchFamily="18" charset="0"/>
                  </a:rPr>
                  <a:t>  has set</a:t>
                </a:r>
                <a:r>
                  <a:rPr lang="en-GB" sz="1400" dirty="0">
                    <a:solidFill>
                      <a:schemeClr val="tx1"/>
                    </a:solidFill>
                  </a:rPr>
                  <a:t> </a:t>
                </a:r>
                <a:r>
                  <a:rPr lang="en-GB" sz="1400" dirty="0">
                    <a:solidFill>
                      <a:schemeClr val="tx1"/>
                    </a:solidFill>
                    <a:cs typeface="Times New Roman" pitchFamily="18" charset="0"/>
                  </a:rPr>
                  <a:t>a  non-binding target of 24% reduction in emissions intensity is sought by 2024, equal to savings of nearly 2000 mtCO2(e).</a:t>
                </a:r>
                <a:r>
                  <a:rPr lang="en-GB" sz="1400" dirty="0">
                    <a:cs typeface="Times New Roman" pitchFamily="18" charset="0"/>
                  </a:rPr>
                  <a:t> </a:t>
                </a:r>
                <a:r>
                  <a:rPr lang="en-GB" sz="1400" dirty="0" smtClean="0">
                    <a:cs typeface="Times New Roman" pitchFamily="18" charset="0"/>
                  </a:rPr>
                  <a:t>  India’s rulers agree that the world must limit its temperature rise to 2°C but believe developed nations should do more than the emerging economies</a:t>
                </a:r>
                <a:r>
                  <a:rPr lang="en-GB" sz="1400" dirty="0"/>
                  <a:t>.</a:t>
                </a:r>
                <a:endParaRPr lang="en-GB" sz="1400" dirty="0" smtClean="0">
                  <a:cs typeface="Times New Roman" pitchFamily="18" charset="0"/>
                </a:endParaRPr>
              </a:p>
            </p:txBody>
          </p:sp>
        </p:grpSp>
        <p:sp>
          <p:nvSpPr>
            <p:cNvPr id="20488" name="Rectangle 11"/>
            <p:cNvSpPr>
              <a:spLocks noChangeArrowheads="1"/>
            </p:cNvSpPr>
            <p:nvPr/>
          </p:nvSpPr>
          <p:spPr bwMode="auto">
            <a:xfrm>
              <a:off x="3411" y="6308"/>
              <a:ext cx="5413" cy="290"/>
            </a:xfrm>
            <a:prstGeom prst="rect">
              <a:avLst/>
            </a:prstGeom>
            <a:solidFill>
              <a:schemeClr val="bg1"/>
            </a:solidFill>
            <a:ln w="19050">
              <a:solidFill>
                <a:srgbClr val="000000"/>
              </a:solidFill>
              <a:miter lim="800000"/>
              <a:headEnd/>
              <a:tailEnd/>
            </a:ln>
            <a:effectLst>
              <a:glow rad="101600">
                <a:srgbClr val="FF0000">
                  <a:alpha val="60000"/>
                </a:srgbClr>
              </a:glow>
            </a:effectLst>
          </p:spPr>
          <p:txBody>
            <a:bodyPr anchor="ctr" anchorCtr="0"/>
            <a:lstStyle/>
            <a:p>
              <a:pPr algn="ctr" eaLnBrk="0" hangingPunct="0"/>
              <a:r>
                <a:rPr lang="en-GB" sz="2400" b="1" dirty="0">
                  <a:solidFill>
                    <a:srgbClr val="FF0000"/>
                  </a:solidFill>
                  <a:cs typeface="Times New Roman" pitchFamily="18" charset="0"/>
                </a:rPr>
                <a:t>Pledges of the </a:t>
              </a:r>
              <a:r>
                <a:rPr lang="en-GB" sz="2400" b="1" dirty="0" smtClean="0">
                  <a:solidFill>
                    <a:srgbClr val="FF0000"/>
                  </a:solidFill>
                  <a:cs typeface="Times New Roman" pitchFamily="18" charset="0"/>
                </a:rPr>
                <a:t>Global </a:t>
              </a:r>
              <a:r>
                <a:rPr lang="en-GB" sz="2400" b="1" dirty="0">
                  <a:solidFill>
                    <a:srgbClr val="FF0000"/>
                  </a:solidFill>
                  <a:cs typeface="Times New Roman" pitchFamily="18" charset="0"/>
                </a:rPr>
                <a:t>S</a:t>
              </a:r>
              <a:r>
                <a:rPr lang="en-GB" sz="2400" b="1" dirty="0" smtClean="0">
                  <a:solidFill>
                    <a:srgbClr val="FF0000"/>
                  </a:solidFill>
                  <a:cs typeface="Times New Roman" pitchFamily="18" charset="0"/>
                </a:rPr>
                <a:t>uperpowers</a:t>
              </a:r>
              <a:endParaRPr lang="en-GB" sz="2400" b="1" dirty="0">
                <a:solidFill>
                  <a:srgbClr val="FF0000"/>
                </a:solidFill>
              </a:endParaRPr>
            </a:p>
          </p:txBody>
        </p:sp>
        <p:sp>
          <p:nvSpPr>
            <p:cNvPr id="20489" name="Line 10"/>
            <p:cNvSpPr>
              <a:spLocks noChangeShapeType="1"/>
            </p:cNvSpPr>
            <p:nvPr/>
          </p:nvSpPr>
          <p:spPr bwMode="auto">
            <a:xfrm>
              <a:off x="7684" y="6598"/>
              <a:ext cx="1567" cy="434"/>
            </a:xfrm>
            <a:prstGeom prst="line">
              <a:avLst/>
            </a:prstGeom>
            <a:noFill/>
            <a:ln w="9525">
              <a:solidFill>
                <a:srgbClr val="000000"/>
              </a:solidFill>
              <a:round/>
              <a:headEnd/>
              <a:tailEnd type="triangle" w="med" len="med"/>
            </a:ln>
          </p:spPr>
          <p:txBody>
            <a:bodyPr/>
            <a:lstStyle/>
            <a:p>
              <a:endParaRPr lang="en-GB" dirty="0"/>
            </a:p>
          </p:txBody>
        </p:sp>
        <p:sp>
          <p:nvSpPr>
            <p:cNvPr id="20490" name="Line 9"/>
            <p:cNvSpPr>
              <a:spLocks noChangeShapeType="1"/>
            </p:cNvSpPr>
            <p:nvPr/>
          </p:nvSpPr>
          <p:spPr bwMode="auto">
            <a:xfrm>
              <a:off x="7186" y="6637"/>
              <a:ext cx="0" cy="395"/>
            </a:xfrm>
            <a:prstGeom prst="line">
              <a:avLst/>
            </a:prstGeom>
            <a:noFill/>
            <a:ln w="9525">
              <a:solidFill>
                <a:srgbClr val="000000"/>
              </a:solidFill>
              <a:round/>
              <a:headEnd/>
              <a:tailEnd type="triangle" w="med" len="med"/>
            </a:ln>
          </p:spPr>
          <p:txBody>
            <a:bodyPr/>
            <a:lstStyle/>
            <a:p>
              <a:endParaRPr lang="en-GB" dirty="0"/>
            </a:p>
          </p:txBody>
        </p:sp>
        <p:sp>
          <p:nvSpPr>
            <p:cNvPr id="20491" name="Line 8"/>
            <p:cNvSpPr>
              <a:spLocks noChangeShapeType="1"/>
            </p:cNvSpPr>
            <p:nvPr/>
          </p:nvSpPr>
          <p:spPr bwMode="auto">
            <a:xfrm>
              <a:off x="4621" y="6598"/>
              <a:ext cx="0" cy="434"/>
            </a:xfrm>
            <a:prstGeom prst="line">
              <a:avLst/>
            </a:prstGeom>
            <a:noFill/>
            <a:ln w="9525">
              <a:solidFill>
                <a:srgbClr val="000000"/>
              </a:solidFill>
              <a:round/>
              <a:headEnd/>
              <a:tailEnd type="triangle" w="med" len="med"/>
            </a:ln>
          </p:spPr>
          <p:txBody>
            <a:bodyPr/>
            <a:lstStyle/>
            <a:p>
              <a:endParaRPr lang="en-GB" dirty="0"/>
            </a:p>
          </p:txBody>
        </p:sp>
        <p:sp>
          <p:nvSpPr>
            <p:cNvPr id="20492" name="Line 7"/>
            <p:cNvSpPr>
              <a:spLocks noChangeShapeType="1"/>
            </p:cNvSpPr>
            <p:nvPr/>
          </p:nvSpPr>
          <p:spPr bwMode="auto">
            <a:xfrm flipH="1">
              <a:off x="2556" y="6598"/>
              <a:ext cx="1496" cy="434"/>
            </a:xfrm>
            <a:prstGeom prst="line">
              <a:avLst/>
            </a:prstGeom>
            <a:noFill/>
            <a:ln w="9525">
              <a:solidFill>
                <a:srgbClr val="000000"/>
              </a:solidFill>
              <a:round/>
              <a:headEnd/>
              <a:tailEnd type="triangle" w="med" len="med"/>
            </a:ln>
          </p:spPr>
          <p:txBody>
            <a:bodyPr/>
            <a:lstStyle/>
            <a:p>
              <a:endParaRPr lang="en-GB" dirty="0"/>
            </a:p>
          </p:txBody>
        </p:sp>
      </p:grpSp>
      <p:sp>
        <p:nvSpPr>
          <p:cNvPr id="20485" name="Rectangle 17"/>
          <p:cNvSpPr>
            <a:spLocks noChangeArrowheads="1"/>
          </p:cNvSpPr>
          <p:nvPr/>
        </p:nvSpPr>
        <p:spPr bwMode="auto">
          <a:xfrm>
            <a:off x="0" y="1923534"/>
            <a:ext cx="184731" cy="369332"/>
          </a:xfrm>
          <a:prstGeom prst="rect">
            <a:avLst/>
          </a:prstGeom>
          <a:noFill/>
          <a:ln w="9525" algn="ctr">
            <a:noFill/>
            <a:miter lim="800000"/>
            <a:headEnd/>
            <a:tailEnd/>
          </a:ln>
        </p:spPr>
        <p:txBody>
          <a:bodyPr wrap="none" anchor="ctr">
            <a:spAutoFit/>
          </a:bodyPr>
          <a:lstStyle/>
          <a:p>
            <a:pPr eaLnBrk="0" hangingPunct="0"/>
            <a:endParaRPr lang="en-US" dirty="0"/>
          </a:p>
        </p:txBody>
      </p:sp>
      <p:sp>
        <p:nvSpPr>
          <p:cNvPr id="20486" name="Rectangle 23"/>
          <p:cNvSpPr>
            <a:spLocks noChangeArrowheads="1"/>
          </p:cNvSpPr>
          <p:nvPr/>
        </p:nvSpPr>
        <p:spPr bwMode="auto">
          <a:xfrm>
            <a:off x="0" y="1923534"/>
            <a:ext cx="184731" cy="369332"/>
          </a:xfrm>
          <a:prstGeom prst="rect">
            <a:avLst/>
          </a:prstGeom>
          <a:noFill/>
          <a:ln w="9525" algn="ctr">
            <a:noFill/>
            <a:miter lim="800000"/>
            <a:headEnd/>
            <a:tailEnd/>
          </a:ln>
        </p:spPr>
        <p:txBody>
          <a:bodyPr wrap="none" anchor="ctr">
            <a:spAutoFit/>
          </a:bodyPr>
          <a:lstStyle/>
          <a:p>
            <a:pPr eaLnBrk="0" hangingPunct="0"/>
            <a:endParaRPr lang="en-US" dirty="0"/>
          </a:p>
        </p:txBody>
      </p:sp>
      <p:sp>
        <p:nvSpPr>
          <p:cNvPr id="17" name="TextBox 16"/>
          <p:cNvSpPr txBox="1"/>
          <p:nvPr/>
        </p:nvSpPr>
        <p:spPr>
          <a:xfrm>
            <a:off x="128465" y="148218"/>
            <a:ext cx="9577064" cy="830997"/>
          </a:xfrm>
          <a:prstGeom prst="rect">
            <a:avLst/>
          </a:prstGeom>
          <a:solidFill>
            <a:srgbClr val="00B0F0"/>
          </a:solidFill>
          <a:ln w="28575">
            <a:solidFill>
              <a:schemeClr val="tx1"/>
            </a:solidFill>
          </a:ln>
          <a:effectLst>
            <a:glow rad="139700">
              <a:schemeClr val="accent1">
                <a:satMod val="175000"/>
                <a:alpha val="40000"/>
              </a:schemeClr>
            </a:glow>
            <a:outerShdw blurRad="40000" dist="20000" dir="5400000" rotWithShape="0">
              <a:srgbClr val="000000">
                <a:alpha val="38000"/>
              </a:srgb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2400" b="1" dirty="0" smtClean="0">
                <a:solidFill>
                  <a:schemeClr val="tx1"/>
                </a:solidFill>
              </a:rPr>
              <a:t>Responses to climate change</a:t>
            </a:r>
          </a:p>
          <a:p>
            <a:pPr algn="ctr"/>
            <a:r>
              <a:rPr lang="en-GB" sz="2400" b="1" dirty="0" smtClean="0">
                <a:solidFill>
                  <a:schemeClr val="tx1"/>
                </a:solidFill>
              </a:rPr>
              <a:t>GLOBAL Agreements between nations</a:t>
            </a:r>
            <a:endParaRPr lang="en-GB" sz="2400" b="1" dirty="0">
              <a:solidFill>
                <a:schemeClr val="tx1"/>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17"/>
          <p:cNvSpPr>
            <a:spLocks noChangeArrowheads="1"/>
          </p:cNvSpPr>
          <p:nvPr/>
        </p:nvSpPr>
        <p:spPr bwMode="auto">
          <a:xfrm>
            <a:off x="0" y="1923534"/>
            <a:ext cx="184731" cy="369332"/>
          </a:xfrm>
          <a:prstGeom prst="rect">
            <a:avLst/>
          </a:prstGeom>
          <a:noFill/>
          <a:ln w="9525" algn="ctr">
            <a:noFill/>
            <a:miter lim="800000"/>
            <a:headEnd/>
            <a:tailEnd/>
          </a:ln>
        </p:spPr>
        <p:txBody>
          <a:bodyPr wrap="none" anchor="ctr">
            <a:spAutoFit/>
          </a:bodyPr>
          <a:lstStyle/>
          <a:p>
            <a:pPr eaLnBrk="0" hangingPunct="0"/>
            <a:endParaRPr lang="en-US" dirty="0"/>
          </a:p>
        </p:txBody>
      </p:sp>
      <p:sp>
        <p:nvSpPr>
          <p:cNvPr id="20486" name="Rectangle 23"/>
          <p:cNvSpPr>
            <a:spLocks noChangeArrowheads="1"/>
          </p:cNvSpPr>
          <p:nvPr/>
        </p:nvSpPr>
        <p:spPr bwMode="auto">
          <a:xfrm>
            <a:off x="0" y="1923534"/>
            <a:ext cx="184731" cy="369332"/>
          </a:xfrm>
          <a:prstGeom prst="rect">
            <a:avLst/>
          </a:prstGeom>
          <a:noFill/>
          <a:ln w="9525" algn="ctr">
            <a:noFill/>
            <a:miter lim="800000"/>
            <a:headEnd/>
            <a:tailEnd/>
          </a:ln>
        </p:spPr>
        <p:txBody>
          <a:bodyPr wrap="none" anchor="ctr">
            <a:spAutoFit/>
          </a:bodyPr>
          <a:lstStyle/>
          <a:p>
            <a:pPr eaLnBrk="0" hangingPunct="0"/>
            <a:endParaRPr lang="en-US" dirty="0"/>
          </a:p>
        </p:txBody>
      </p:sp>
      <p:sp>
        <p:nvSpPr>
          <p:cNvPr id="17" name="TextBox 16"/>
          <p:cNvSpPr txBox="1"/>
          <p:nvPr/>
        </p:nvSpPr>
        <p:spPr>
          <a:xfrm>
            <a:off x="128465" y="148218"/>
            <a:ext cx="9577064" cy="830997"/>
          </a:xfrm>
          <a:prstGeom prst="rect">
            <a:avLst/>
          </a:prstGeom>
          <a:solidFill>
            <a:srgbClr val="00B0F0"/>
          </a:solidFill>
          <a:ln w="28575">
            <a:solidFill>
              <a:schemeClr val="tx1"/>
            </a:solidFill>
          </a:ln>
          <a:effectLst>
            <a:glow rad="139700">
              <a:schemeClr val="accent1">
                <a:satMod val="175000"/>
                <a:alpha val="40000"/>
              </a:schemeClr>
            </a:glow>
            <a:outerShdw blurRad="40000" dist="20000" dir="5400000" rotWithShape="0">
              <a:srgbClr val="000000">
                <a:alpha val="38000"/>
              </a:srgb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2400" b="1" dirty="0" smtClean="0">
                <a:solidFill>
                  <a:schemeClr val="tx1"/>
                </a:solidFill>
              </a:rPr>
              <a:t>Responses to climate change</a:t>
            </a:r>
          </a:p>
          <a:p>
            <a:pPr algn="ctr"/>
            <a:r>
              <a:rPr lang="en-GB" sz="2400" b="1" dirty="0" smtClean="0">
                <a:solidFill>
                  <a:schemeClr val="tx1"/>
                </a:solidFill>
              </a:rPr>
              <a:t>GLOBAL actions of non-governmental organisations</a:t>
            </a:r>
            <a:endParaRPr lang="en-GB" sz="2400" b="1" dirty="0">
              <a:solidFill>
                <a:schemeClr val="tx1"/>
              </a:solidFill>
            </a:endParaRPr>
          </a:p>
        </p:txBody>
      </p:sp>
      <p:sp>
        <p:nvSpPr>
          <p:cNvPr id="16" name="TextBox 15"/>
          <p:cNvSpPr txBox="1"/>
          <p:nvPr/>
        </p:nvSpPr>
        <p:spPr>
          <a:xfrm>
            <a:off x="200472" y="1268760"/>
            <a:ext cx="9505056" cy="830997"/>
          </a:xfrm>
          <a:prstGeom prst="rect">
            <a:avLst/>
          </a:prstGeom>
          <a:noFill/>
          <a:ln w="28575">
            <a:solidFill>
              <a:schemeClr val="tx1"/>
            </a:solidFill>
          </a:ln>
        </p:spPr>
        <p:txBody>
          <a:bodyPr wrap="square" rtlCol="0">
            <a:spAutoFit/>
          </a:bodyPr>
          <a:lstStyle/>
          <a:p>
            <a:pPr algn="ctr"/>
            <a:r>
              <a:rPr lang="en-GB" sz="1600" dirty="0" smtClean="0"/>
              <a:t>NGOs like Greenpeace are focusing their campaign against climate change on the use of fossil fuels.  They are trying to get governments, especially the UK government to change their policies so that energy is produced in a more sustainable way.  They have a number of solutions on their website: </a:t>
            </a:r>
            <a:r>
              <a:rPr lang="en-GB" sz="1600" dirty="0" smtClean="0">
                <a:solidFill>
                  <a:srgbClr val="FF0000"/>
                </a:solidFill>
              </a:rPr>
              <a:t>www.greenpeace.org.uk</a:t>
            </a:r>
            <a:r>
              <a:rPr lang="en-GB" sz="1600" dirty="0" smtClean="0"/>
              <a:t>.</a:t>
            </a:r>
            <a:endParaRPr lang="en-GB" sz="1600" dirty="0"/>
          </a:p>
        </p:txBody>
      </p:sp>
      <p:sp>
        <p:nvSpPr>
          <p:cNvPr id="18" name="TextBox 17"/>
          <p:cNvSpPr txBox="1"/>
          <p:nvPr/>
        </p:nvSpPr>
        <p:spPr>
          <a:xfrm>
            <a:off x="200472" y="2403465"/>
            <a:ext cx="5184576" cy="1169551"/>
          </a:xfrm>
          <a:prstGeom prst="rect">
            <a:avLst/>
          </a:prstGeom>
          <a:solidFill>
            <a:srgbClr val="FF0066"/>
          </a:solidFill>
          <a:ln w="28575">
            <a:solidFill>
              <a:schemeClr val="tx1"/>
            </a:solidFill>
          </a:ln>
        </p:spPr>
        <p:txBody>
          <a:bodyPr wrap="square" rtlCol="0">
            <a:spAutoFit/>
          </a:bodyPr>
          <a:lstStyle/>
          <a:p>
            <a:pPr algn="ctr"/>
            <a:r>
              <a:rPr lang="en-GB" sz="1400" dirty="0" smtClean="0"/>
              <a:t>A lot of energy is wasted when it is being produced in inefficient power stations – approximately 2/3 is lost in waste heat in cooling towers.  If this waste heat was captured the amount of fuel needed to produce energy would be reduced.  E.g. Combined heat and power systems – Eastcroft, Nottingham.</a:t>
            </a:r>
            <a:endParaRPr lang="en-GB" sz="1400" dirty="0"/>
          </a:p>
        </p:txBody>
      </p:sp>
      <p:sp>
        <p:nvSpPr>
          <p:cNvPr id="19" name="TextBox 18"/>
          <p:cNvSpPr txBox="1"/>
          <p:nvPr/>
        </p:nvSpPr>
        <p:spPr>
          <a:xfrm>
            <a:off x="200472" y="5085184"/>
            <a:ext cx="5184576" cy="1384995"/>
          </a:xfrm>
          <a:prstGeom prst="rect">
            <a:avLst/>
          </a:prstGeom>
          <a:solidFill>
            <a:srgbClr val="669900"/>
          </a:solidFill>
          <a:ln w="28575">
            <a:solidFill>
              <a:schemeClr val="tx1"/>
            </a:solidFill>
          </a:ln>
        </p:spPr>
        <p:txBody>
          <a:bodyPr wrap="square" rtlCol="0">
            <a:spAutoFit/>
          </a:bodyPr>
          <a:lstStyle/>
          <a:p>
            <a:pPr algn="ctr"/>
            <a:r>
              <a:rPr lang="en-GB" sz="1400" dirty="0" smtClean="0"/>
              <a:t>Transport produces 22% of the UK#’s carbon emissions.  Low carbon cars need to be produced and public transport made more efficient. Air traffic produces an even larger amount of our carbon emissions than cars.  If the government did not allow  any more airports to be built and raised taxes on flights to make them more expensive this would reduce the amount of carbon emissions.</a:t>
            </a:r>
            <a:endParaRPr lang="en-GB" sz="1400" dirty="0"/>
          </a:p>
        </p:txBody>
      </p:sp>
      <p:sp>
        <p:nvSpPr>
          <p:cNvPr id="20" name="TextBox 19"/>
          <p:cNvSpPr txBox="1"/>
          <p:nvPr/>
        </p:nvSpPr>
        <p:spPr>
          <a:xfrm>
            <a:off x="200472" y="4077072"/>
            <a:ext cx="5184576" cy="523220"/>
          </a:xfrm>
          <a:prstGeom prst="rect">
            <a:avLst/>
          </a:prstGeom>
          <a:solidFill>
            <a:srgbClr val="FFFF00"/>
          </a:solidFill>
          <a:ln w="28575">
            <a:solidFill>
              <a:schemeClr val="tx1"/>
            </a:solidFill>
          </a:ln>
        </p:spPr>
        <p:txBody>
          <a:bodyPr wrap="square" rtlCol="0">
            <a:spAutoFit/>
          </a:bodyPr>
          <a:lstStyle/>
          <a:p>
            <a:pPr algn="ctr"/>
            <a:r>
              <a:rPr lang="en-GB" sz="1400" dirty="0" smtClean="0"/>
              <a:t>From 2005 industry has been required to reduce its emissions or buy carbon credits from other companies if they exceed their targets.</a:t>
            </a:r>
            <a:endParaRPr lang="en-GB" sz="1400" dirty="0"/>
          </a:p>
        </p:txBody>
      </p:sp>
      <p:pic>
        <p:nvPicPr>
          <p:cNvPr id="2050" name="Picture 2" descr="http://www.cabral.ro/wp-content/uploads/2010/09/logo-greenpeace.jpg"/>
          <p:cNvPicPr>
            <a:picLocks noChangeAspect="1" noChangeArrowheads="1"/>
          </p:cNvPicPr>
          <p:nvPr/>
        </p:nvPicPr>
        <p:blipFill>
          <a:blip r:embed="rId3" cstate="print"/>
          <a:srcRect/>
          <a:stretch>
            <a:fillRect/>
          </a:stretch>
        </p:blipFill>
        <p:spPr bwMode="auto">
          <a:xfrm>
            <a:off x="6785042" y="4610422"/>
            <a:ext cx="2992494" cy="2058938"/>
          </a:xfrm>
          <a:prstGeom prst="rect">
            <a:avLst/>
          </a:prstGeom>
          <a:noFill/>
          <a:ln>
            <a:solidFill>
              <a:schemeClr val="tx1"/>
            </a:solidFill>
          </a:ln>
        </p:spPr>
      </p:pic>
      <p:pic>
        <p:nvPicPr>
          <p:cNvPr id="2052" name="Picture 4" descr="http://i.dailymail.co.uk/i/pix/2005/10/baplaneL291005_186x146.jpg"/>
          <p:cNvPicPr>
            <a:picLocks noChangeAspect="1" noChangeArrowheads="1"/>
          </p:cNvPicPr>
          <p:nvPr/>
        </p:nvPicPr>
        <p:blipFill>
          <a:blip r:embed="rId4" cstate="print"/>
          <a:srcRect/>
          <a:stretch>
            <a:fillRect/>
          </a:stretch>
        </p:blipFill>
        <p:spPr bwMode="auto">
          <a:xfrm>
            <a:off x="7113240" y="2420888"/>
            <a:ext cx="2376264" cy="1865241"/>
          </a:xfrm>
          <a:prstGeom prst="rect">
            <a:avLst/>
          </a:prstGeom>
          <a:noFill/>
          <a:ln>
            <a:solidFill>
              <a:schemeClr val="tx1"/>
            </a:solidFill>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6456" y="116632"/>
            <a:ext cx="9705528" cy="923330"/>
          </a:xfrm>
          <a:prstGeom prst="rect">
            <a:avLst/>
          </a:prstGeom>
          <a:solidFill>
            <a:srgbClr val="FFFF00"/>
          </a:solidFill>
          <a:ln w="28575">
            <a:solidFill>
              <a:schemeClr val="tx1"/>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5400" b="1" dirty="0" smtClean="0">
                <a:solidFill>
                  <a:schemeClr val="tx1"/>
                </a:solidFill>
              </a:rPr>
              <a:t>A. GEOGRAPHICAL SKILLS</a:t>
            </a:r>
            <a:endParaRPr lang="en-GB" sz="5400" b="1" dirty="0">
              <a:solidFill>
                <a:schemeClr val="tx1"/>
              </a:solidFill>
            </a:endParaRPr>
          </a:p>
        </p:txBody>
      </p:sp>
      <p:graphicFrame>
        <p:nvGraphicFramePr>
          <p:cNvPr id="8" name="Table 7"/>
          <p:cNvGraphicFramePr>
            <a:graphicFrameLocks noGrp="1"/>
          </p:cNvGraphicFramePr>
          <p:nvPr/>
        </p:nvGraphicFramePr>
        <p:xfrm>
          <a:off x="128464" y="1477600"/>
          <a:ext cx="9577064" cy="5191760"/>
        </p:xfrm>
        <a:graphic>
          <a:graphicData uri="http://schemas.openxmlformats.org/drawingml/2006/table">
            <a:tbl>
              <a:tblPr firstRow="1" bandRow="1">
                <a:tableStyleId>{5A111915-BE36-4E01-A7E5-04B1672EAD32}</a:tableStyleId>
              </a:tblPr>
              <a:tblGrid>
                <a:gridCol w="2276023"/>
                <a:gridCol w="7301041"/>
              </a:tblGrid>
              <a:tr h="370840">
                <a:tc>
                  <a:txBody>
                    <a:bodyPr/>
                    <a:lstStyle/>
                    <a:p>
                      <a:r>
                        <a:rPr lang="en-GB" sz="1400" dirty="0" smtClean="0">
                          <a:solidFill>
                            <a:schemeClr val="tx1"/>
                          </a:solidFill>
                        </a:rPr>
                        <a:t>Key Term</a:t>
                      </a:r>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GB" sz="1400" dirty="0" smtClean="0">
                          <a:solidFill>
                            <a:schemeClr val="tx1"/>
                          </a:solidFill>
                        </a:rPr>
                        <a:t>Definition</a:t>
                      </a:r>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lang="en-GB" sz="1400" dirty="0" smtClean="0"/>
                        <a:t>Label</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smtClean="0"/>
                        <a:t>A</a:t>
                      </a:r>
                      <a:r>
                        <a:rPr lang="en-GB" sz="1400" baseline="0" dirty="0" smtClean="0"/>
                        <a:t> simple descriptive point</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Annotation</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smtClean="0"/>
                        <a:t>A label with more detailed description or an explanatory point</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Aerial Photograph</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smtClean="0"/>
                        <a:t>Photographs taken directly</a:t>
                      </a:r>
                      <a:r>
                        <a:rPr lang="en-GB" sz="1400" baseline="0" dirty="0" smtClean="0"/>
                        <a:t> above (like bird’s eye view)</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Oblique Photograph</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smtClean="0"/>
                        <a:t>Photographs taken at an angle</a:t>
                      </a:r>
                      <a:r>
                        <a:rPr lang="en-GB" sz="1400" baseline="0" dirty="0" smtClean="0"/>
                        <a:t> so that details of buildings can be seen</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Satellite Photographs</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smtClean="0"/>
                        <a:t>Images taken from space.  They show patterns and features such as street  lights in an urban area</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Site</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smtClean="0"/>
                        <a:t>The area where a settlement is located (SHAWL)</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Situation</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smtClean="0"/>
                        <a:t>The position of a settlement in relation to its surroundings (PARC)</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Linear</a:t>
                      </a:r>
                      <a:r>
                        <a:rPr lang="en-GB" sz="1400" baseline="0" dirty="0" smtClean="0"/>
                        <a:t> Settlement</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smtClean="0"/>
                        <a:t>Buildings in a line (along a road,</a:t>
                      </a:r>
                      <a:r>
                        <a:rPr lang="en-GB" sz="1400" baseline="0" dirty="0" smtClean="0"/>
                        <a:t> valley or coast)</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Dispersed</a:t>
                      </a:r>
                      <a:r>
                        <a:rPr lang="en-GB" sz="1400" baseline="0" dirty="0" smtClean="0"/>
                        <a:t> Settlement</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smtClean="0"/>
                        <a:t>Individual buildings spaced out – no obvious</a:t>
                      </a:r>
                      <a:r>
                        <a:rPr lang="en-GB" sz="1400" baseline="0" dirty="0" smtClean="0"/>
                        <a:t> village centre</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400" dirty="0" smtClean="0"/>
                        <a:t>Nucleated Settlement</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smtClean="0"/>
                        <a:t>Buildings are grouped together (i.e. around a crossroads)</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465" y="148218"/>
            <a:ext cx="9577064" cy="830997"/>
          </a:xfrm>
          <a:prstGeom prst="rect">
            <a:avLst/>
          </a:prstGeom>
          <a:solidFill>
            <a:srgbClr val="00B0F0"/>
          </a:solidFill>
          <a:ln w="28575">
            <a:solidFill>
              <a:schemeClr val="tx1"/>
            </a:solidFill>
          </a:ln>
          <a:effectLst>
            <a:glow rad="139700">
              <a:schemeClr val="accent1">
                <a:satMod val="175000"/>
                <a:alpha val="40000"/>
              </a:schemeClr>
            </a:glow>
            <a:outerShdw blurRad="40000" dist="20000" dir="5400000" rotWithShape="0">
              <a:srgbClr val="000000">
                <a:alpha val="38000"/>
              </a:srgb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2400" b="1" dirty="0" smtClean="0">
                <a:solidFill>
                  <a:schemeClr val="tx1"/>
                </a:solidFill>
              </a:rPr>
              <a:t>Responses to climate change</a:t>
            </a:r>
          </a:p>
          <a:p>
            <a:pPr algn="ctr"/>
            <a:r>
              <a:rPr lang="en-GB" sz="2400" b="1" dirty="0" smtClean="0">
                <a:solidFill>
                  <a:schemeClr val="tx1"/>
                </a:solidFill>
              </a:rPr>
              <a:t>LOCAL responses</a:t>
            </a:r>
            <a:endParaRPr lang="en-GB" sz="2400" b="1" dirty="0">
              <a:solidFill>
                <a:schemeClr val="tx1"/>
              </a:solidFill>
            </a:endParaRPr>
          </a:p>
        </p:txBody>
      </p:sp>
      <p:sp>
        <p:nvSpPr>
          <p:cNvPr id="3" name="TextBox 2"/>
          <p:cNvSpPr txBox="1"/>
          <p:nvPr/>
        </p:nvSpPr>
        <p:spPr>
          <a:xfrm>
            <a:off x="128464" y="1196752"/>
            <a:ext cx="4664968" cy="2462213"/>
          </a:xfrm>
          <a:prstGeom prst="rect">
            <a:avLst/>
          </a:prstGeom>
          <a:solidFill>
            <a:schemeClr val="bg1"/>
          </a:solidFill>
          <a:ln w="28575">
            <a:solidFill>
              <a:schemeClr val="tx1"/>
            </a:solidFill>
          </a:ln>
          <a:effectLst>
            <a:glow rad="101600">
              <a:srgbClr val="FF0066">
                <a:alpha val="60000"/>
              </a:srgbClr>
            </a:glow>
          </a:effectLst>
        </p:spPr>
        <p:txBody>
          <a:bodyPr wrap="square" rtlCol="0">
            <a:spAutoFit/>
          </a:bodyPr>
          <a:lstStyle/>
          <a:p>
            <a:r>
              <a:rPr lang="en-GB" sz="1400" b="1" u="sng" dirty="0" smtClean="0">
                <a:solidFill>
                  <a:srgbClr val="FF3399"/>
                </a:solidFill>
              </a:rPr>
              <a:t>SCHOOLS</a:t>
            </a:r>
          </a:p>
          <a:p>
            <a:r>
              <a:rPr lang="en-GB" sz="1400" dirty="0" smtClean="0"/>
              <a:t>‘Livesimply’ is a campaign which ran throughout the whole of 2007.  It was initiated by the catholic Church to encourage students to consider how they make choices in life.  It provided a number of resources for schools which made students think about their impact on the worlds and sustainability.</a:t>
            </a:r>
          </a:p>
          <a:p>
            <a:endParaRPr lang="en-GB" sz="1400" dirty="0" smtClean="0"/>
          </a:p>
          <a:p>
            <a:r>
              <a:rPr lang="en-GB" sz="1400" dirty="0" smtClean="0"/>
              <a:t>Many schools are introducing energy efficient water and central heating systems run from renewable sources such as wind turbines or solar panels.</a:t>
            </a:r>
            <a:endParaRPr lang="en-GB" sz="1400" dirty="0"/>
          </a:p>
        </p:txBody>
      </p:sp>
      <p:sp>
        <p:nvSpPr>
          <p:cNvPr id="4" name="TextBox 3"/>
          <p:cNvSpPr txBox="1"/>
          <p:nvPr/>
        </p:nvSpPr>
        <p:spPr>
          <a:xfrm>
            <a:off x="5112568" y="1196752"/>
            <a:ext cx="4664968" cy="2893100"/>
          </a:xfrm>
          <a:prstGeom prst="rect">
            <a:avLst/>
          </a:prstGeom>
          <a:solidFill>
            <a:schemeClr val="bg1"/>
          </a:solidFill>
          <a:ln w="28575">
            <a:solidFill>
              <a:schemeClr val="tx1"/>
            </a:solidFill>
          </a:ln>
          <a:effectLst>
            <a:glow rad="101600">
              <a:srgbClr val="669900">
                <a:alpha val="60000"/>
              </a:srgbClr>
            </a:glow>
          </a:effectLst>
        </p:spPr>
        <p:txBody>
          <a:bodyPr wrap="square" rtlCol="0">
            <a:spAutoFit/>
          </a:bodyPr>
          <a:lstStyle/>
          <a:p>
            <a:r>
              <a:rPr lang="en-GB" sz="1400" b="1" u="sng" dirty="0" smtClean="0">
                <a:solidFill>
                  <a:srgbClr val="669900"/>
                </a:solidFill>
              </a:rPr>
              <a:t>LOCAL COUNCILS</a:t>
            </a:r>
          </a:p>
          <a:p>
            <a:r>
              <a:rPr lang="en-GB" sz="1400" dirty="0" smtClean="0"/>
              <a:t>The UK’s target is to cut carbon emissions to 15% below the 1990 levels by 2010 and 20% by 2020.</a:t>
            </a:r>
          </a:p>
          <a:p>
            <a:endParaRPr lang="en-GB" sz="1400" dirty="0" smtClean="0"/>
          </a:p>
          <a:p>
            <a:r>
              <a:rPr lang="en-GB" sz="1400" dirty="0" smtClean="0"/>
              <a:t>The government believes that local councils are important in the reduction of carbon emissions as they have an influence on local home owners  (15% of UK carbon emissions are produced by courses).  Since April 2008 local councils’ success in cutting down carbon emissions have been one of their targets.  To hep them meet these targets the government has given them £4million.  The idea is for those local councils that have already introduced ideas to cut carbon emissions to help those that haven’t.  </a:t>
            </a:r>
            <a:endParaRPr lang="en-GB" sz="1400" dirty="0"/>
          </a:p>
        </p:txBody>
      </p:sp>
      <p:sp>
        <p:nvSpPr>
          <p:cNvPr id="5" name="TextBox 4"/>
          <p:cNvSpPr txBox="1"/>
          <p:nvPr/>
        </p:nvSpPr>
        <p:spPr>
          <a:xfrm>
            <a:off x="128464" y="3848268"/>
            <a:ext cx="4664968" cy="2893100"/>
          </a:xfrm>
          <a:prstGeom prst="rect">
            <a:avLst/>
          </a:prstGeom>
          <a:solidFill>
            <a:schemeClr val="bg1"/>
          </a:solidFill>
          <a:ln w="28575">
            <a:solidFill>
              <a:schemeClr val="tx1"/>
            </a:solidFill>
          </a:ln>
          <a:effectLst>
            <a:glow rad="101600">
              <a:srgbClr val="FFC000">
                <a:alpha val="60000"/>
              </a:srgbClr>
            </a:glow>
          </a:effectLst>
        </p:spPr>
        <p:txBody>
          <a:bodyPr wrap="square" rtlCol="0">
            <a:spAutoFit/>
          </a:bodyPr>
          <a:lstStyle/>
          <a:p>
            <a:r>
              <a:rPr lang="en-GB" sz="1400" b="1" u="sng" dirty="0" smtClean="0">
                <a:solidFill>
                  <a:srgbClr val="FFC000"/>
                </a:solidFill>
              </a:rPr>
              <a:t>LOCAL INTEREST GROUPS</a:t>
            </a:r>
          </a:p>
          <a:p>
            <a:r>
              <a:rPr lang="en-GB" sz="1400" dirty="0" smtClean="0"/>
              <a:t>‘Manchester Is My Planet’</a:t>
            </a:r>
          </a:p>
          <a:p>
            <a:r>
              <a:rPr lang="en-GB" sz="1400" dirty="0" smtClean="0"/>
              <a:t>This group is running a pledge campaign to encourage individuals to reduce their carbon footprint and become involved in a number of green energy projects.  The group started in 2005 and works with the local council.  There are now more than 20,000 individuals who have pledged to work towards a low carbon future.  One of the initiatives is the Green Badge Parking Permit.  People who own cars which have been recognised as having low carbon emissions can apply for a Green Badge parking permit which allows car owners to buy an annual parking permit for NCP car parks within Greater Manchester at a 25% discount.</a:t>
            </a:r>
            <a:endParaRPr lang="en-GB" sz="1400" dirty="0"/>
          </a:p>
        </p:txBody>
      </p:sp>
      <p:sp>
        <p:nvSpPr>
          <p:cNvPr id="6" name="TextBox 5"/>
          <p:cNvSpPr txBox="1"/>
          <p:nvPr/>
        </p:nvSpPr>
        <p:spPr>
          <a:xfrm>
            <a:off x="5025008" y="4509120"/>
            <a:ext cx="4752528" cy="1815882"/>
          </a:xfrm>
          <a:prstGeom prst="rect">
            <a:avLst/>
          </a:prstGeom>
          <a:noFill/>
          <a:ln w="28575">
            <a:solidFill>
              <a:schemeClr val="tx1"/>
            </a:solidFill>
          </a:ln>
          <a:effectLst>
            <a:glow rad="101600">
              <a:srgbClr val="FF3399">
                <a:alpha val="60000"/>
              </a:srgbClr>
            </a:glow>
          </a:effectLst>
        </p:spPr>
        <p:txBody>
          <a:bodyPr wrap="square" rtlCol="0">
            <a:spAutoFit/>
          </a:bodyPr>
          <a:lstStyle/>
          <a:p>
            <a:r>
              <a:rPr lang="en-GB" sz="1600" b="1" dirty="0" smtClean="0">
                <a:solidFill>
                  <a:srgbClr val="FF3399"/>
                </a:solidFill>
              </a:rPr>
              <a:t>Are you living simply?</a:t>
            </a:r>
          </a:p>
          <a:p>
            <a:pPr>
              <a:buFontTx/>
              <a:buChar char="-"/>
            </a:pPr>
            <a:r>
              <a:rPr lang="en-GB" sz="1600" dirty="0" smtClean="0"/>
              <a:t> Use local farmers’ markets – do you really need imported food?</a:t>
            </a:r>
          </a:p>
          <a:p>
            <a:pPr>
              <a:buFontTx/>
              <a:buChar char="-"/>
            </a:pPr>
            <a:r>
              <a:rPr lang="en-GB" sz="1600" dirty="0" smtClean="0"/>
              <a:t> Reduce the unnecessary luxuries in your life – how many pairs of shoes do you have?</a:t>
            </a:r>
          </a:p>
          <a:p>
            <a:pPr>
              <a:buFontTx/>
              <a:buChar char="-"/>
            </a:pPr>
            <a:r>
              <a:rPr lang="en-GB" sz="1600" dirty="0" smtClean="0"/>
              <a:t> Get on your bike.</a:t>
            </a:r>
          </a:p>
          <a:p>
            <a:pPr>
              <a:buFontTx/>
              <a:buChar char="-"/>
            </a:pPr>
            <a:r>
              <a:rPr lang="en-GB" sz="1600" dirty="0" smtClean="0"/>
              <a:t> Recycle.</a:t>
            </a:r>
            <a:endParaRPr lang="en-GB" sz="1600" dirty="0"/>
          </a:p>
        </p:txBody>
      </p:sp>
      <p:cxnSp>
        <p:nvCxnSpPr>
          <p:cNvPr id="8" name="Straight Arrow Connector 7"/>
          <p:cNvCxnSpPr/>
          <p:nvPr/>
        </p:nvCxnSpPr>
        <p:spPr>
          <a:xfrm rot="16200000" flipH="1">
            <a:off x="4556956" y="3897052"/>
            <a:ext cx="792088" cy="43204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465" y="148218"/>
            <a:ext cx="9577064" cy="461665"/>
          </a:xfrm>
          <a:prstGeom prst="rect">
            <a:avLst/>
          </a:prstGeom>
          <a:solidFill>
            <a:srgbClr val="92D050"/>
          </a:solidFill>
          <a:ln w="28575">
            <a:solidFill>
              <a:schemeClr val="tx1"/>
            </a:solidFill>
          </a:ln>
          <a:effectLst>
            <a:glow rad="139700">
              <a:schemeClr val="accent3">
                <a:satMod val="175000"/>
                <a:alpha val="40000"/>
              </a:schemeClr>
            </a:glow>
            <a:outerShdw blurRad="40000" dist="20000" dir="5400000" rotWithShape="0">
              <a:srgbClr val="000000">
                <a:alpha val="38000"/>
              </a:srgb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2400" b="1" dirty="0" smtClean="0">
                <a:solidFill>
                  <a:schemeClr val="tx1"/>
                </a:solidFill>
              </a:rPr>
              <a:t>Definitions and interpretations of sustainable development</a:t>
            </a:r>
            <a:endParaRPr lang="en-GB" sz="2400" b="1" dirty="0">
              <a:solidFill>
                <a:schemeClr val="tx1"/>
              </a:solidFill>
            </a:endParaRPr>
          </a:p>
        </p:txBody>
      </p:sp>
      <p:sp>
        <p:nvSpPr>
          <p:cNvPr id="3" name="TextBox 2"/>
          <p:cNvSpPr txBox="1"/>
          <p:nvPr/>
        </p:nvSpPr>
        <p:spPr>
          <a:xfrm>
            <a:off x="200472" y="939492"/>
            <a:ext cx="4608512" cy="3785652"/>
          </a:xfrm>
          <a:prstGeom prst="rect">
            <a:avLst/>
          </a:prstGeom>
          <a:noFill/>
          <a:ln w="28575">
            <a:solidFill>
              <a:schemeClr val="tx1"/>
            </a:solidFill>
          </a:ln>
          <a:effectLst>
            <a:glow rad="101600">
              <a:schemeClr val="accent3">
                <a:alpha val="60000"/>
              </a:schemeClr>
            </a:glow>
          </a:effectLst>
        </p:spPr>
        <p:txBody>
          <a:bodyPr wrap="square" rtlCol="0">
            <a:spAutoFit/>
          </a:bodyPr>
          <a:lstStyle/>
          <a:p>
            <a:r>
              <a:rPr lang="en-GB" sz="1600" dirty="0" smtClean="0"/>
              <a:t>1980 – the United Nations released the Brundtland Report:</a:t>
            </a:r>
          </a:p>
          <a:p>
            <a:endParaRPr lang="en-GB" sz="1600" dirty="0" smtClean="0"/>
          </a:p>
          <a:p>
            <a:pPr algn="ctr"/>
            <a:r>
              <a:rPr lang="en-GB" sz="1600" b="1" i="1" dirty="0" smtClean="0"/>
              <a:t>‘Development which meets the needs of the present without compromising the ability of future generations to meet their own needs’</a:t>
            </a:r>
          </a:p>
          <a:p>
            <a:endParaRPr lang="en-GB" sz="1600" dirty="0" smtClean="0"/>
          </a:p>
          <a:p>
            <a:r>
              <a:rPr lang="en-GB" sz="1600" dirty="0" smtClean="0"/>
              <a:t>The report focused on three areas:</a:t>
            </a:r>
          </a:p>
          <a:p>
            <a:pPr>
              <a:buFontTx/>
              <a:buChar char="-"/>
            </a:pPr>
            <a:r>
              <a:rPr lang="en-GB" sz="1600" dirty="0" smtClean="0"/>
              <a:t> Conservation and enhancement of the environment by the development of new technologies.</a:t>
            </a:r>
          </a:p>
          <a:p>
            <a:pPr>
              <a:buFontTx/>
              <a:buChar char="-"/>
            </a:pPr>
            <a:r>
              <a:rPr lang="en-GB" sz="1600" dirty="0" smtClean="0"/>
              <a:t> Achievement of social equality by developing countries being allowed to meet their basic needs of employment, food, energy, water and sanitation in a sustainable way.</a:t>
            </a:r>
          </a:p>
          <a:p>
            <a:pPr>
              <a:buFontTx/>
              <a:buChar char="-"/>
            </a:pPr>
            <a:r>
              <a:rPr lang="en-GB" sz="1600" dirty="0" smtClean="0"/>
              <a:t> Economic growth of all countries in the world.</a:t>
            </a:r>
            <a:endParaRPr lang="en-GB" sz="1600" dirty="0"/>
          </a:p>
        </p:txBody>
      </p:sp>
      <p:sp>
        <p:nvSpPr>
          <p:cNvPr id="4" name="TextBox 3"/>
          <p:cNvSpPr txBox="1"/>
          <p:nvPr/>
        </p:nvSpPr>
        <p:spPr>
          <a:xfrm>
            <a:off x="5169024" y="909295"/>
            <a:ext cx="4608512" cy="4031873"/>
          </a:xfrm>
          <a:prstGeom prst="rect">
            <a:avLst/>
          </a:prstGeom>
          <a:noFill/>
          <a:ln w="28575">
            <a:solidFill>
              <a:schemeClr val="tx1"/>
            </a:solidFill>
          </a:ln>
          <a:effectLst>
            <a:glow rad="101600">
              <a:srgbClr val="FFFF00">
                <a:alpha val="60000"/>
              </a:srgbClr>
            </a:glow>
          </a:effectLst>
        </p:spPr>
        <p:txBody>
          <a:bodyPr wrap="square" rtlCol="0">
            <a:spAutoFit/>
          </a:bodyPr>
          <a:lstStyle/>
          <a:p>
            <a:r>
              <a:rPr lang="en-GB" sz="1600" dirty="0" smtClean="0"/>
              <a:t>In the UK four key sustainable areas have been identified:</a:t>
            </a:r>
          </a:p>
          <a:p>
            <a:endParaRPr lang="en-GB" sz="1600" dirty="0" smtClean="0"/>
          </a:p>
          <a:p>
            <a:r>
              <a:rPr lang="en-GB" sz="1600" b="1" dirty="0" smtClean="0"/>
              <a:t>1.</a:t>
            </a:r>
            <a:r>
              <a:rPr lang="en-GB" sz="1600" dirty="0" smtClean="0"/>
              <a:t> </a:t>
            </a:r>
            <a:r>
              <a:rPr lang="en-GB" sz="1600" u="sng" dirty="0" smtClean="0"/>
              <a:t>Climate change and energy: </a:t>
            </a:r>
            <a:r>
              <a:rPr lang="en-GB" sz="1600" dirty="0" smtClean="0"/>
              <a:t>Reducing greenhouse gas emissions in the UK and worldwide while at the same time preparing for the climate change that cannot be avoided.</a:t>
            </a:r>
          </a:p>
          <a:p>
            <a:r>
              <a:rPr lang="en-GB" sz="1600" b="1" dirty="0" smtClean="0"/>
              <a:t>2.</a:t>
            </a:r>
            <a:r>
              <a:rPr lang="en-GB" sz="1600" dirty="0" smtClean="0"/>
              <a:t> </a:t>
            </a:r>
            <a:r>
              <a:rPr lang="en-GB" sz="1600" u="sng" dirty="0" smtClean="0"/>
              <a:t>Natural resources: </a:t>
            </a:r>
            <a:r>
              <a:rPr lang="en-GB" sz="1600" dirty="0" smtClean="0"/>
              <a:t>The limits of the natural resources that sustain life, i.e. Water, air and soil are understood so that they can be used most efficiently.</a:t>
            </a:r>
          </a:p>
          <a:p>
            <a:r>
              <a:rPr lang="en-GB" sz="1600" b="1" dirty="0" smtClean="0"/>
              <a:t>3.</a:t>
            </a:r>
            <a:r>
              <a:rPr lang="en-GB" sz="1600" dirty="0" smtClean="0"/>
              <a:t> </a:t>
            </a:r>
            <a:r>
              <a:rPr lang="en-GB" sz="1600" u="sng" dirty="0" smtClean="0"/>
              <a:t>Sustainable communities: </a:t>
            </a:r>
            <a:r>
              <a:rPr lang="en-GB" sz="1600" dirty="0" smtClean="0"/>
              <a:t>Places that people live and work in need to be looked after by implementing ideas such as ecotowns ands green energy.</a:t>
            </a:r>
          </a:p>
          <a:p>
            <a:r>
              <a:rPr lang="en-GB" sz="1600" b="1" dirty="0" smtClean="0"/>
              <a:t>4.</a:t>
            </a:r>
            <a:r>
              <a:rPr lang="en-GB" sz="1600" dirty="0" smtClean="0"/>
              <a:t> </a:t>
            </a:r>
            <a:r>
              <a:rPr lang="en-GB" sz="1600" u="sng" dirty="0" smtClean="0"/>
              <a:t>Sustainable consumption and production: </a:t>
            </a:r>
            <a:r>
              <a:rPr lang="en-GB" sz="1600" dirty="0" smtClean="0"/>
              <a:t>The ways that products are designed, produced, used and disposed of should be carefully controlled.</a:t>
            </a:r>
            <a:endParaRPr lang="en-GB" sz="1600" dirty="0"/>
          </a:p>
        </p:txBody>
      </p:sp>
      <p:sp>
        <p:nvSpPr>
          <p:cNvPr id="5" name="TextBox 4"/>
          <p:cNvSpPr txBox="1"/>
          <p:nvPr/>
        </p:nvSpPr>
        <p:spPr>
          <a:xfrm>
            <a:off x="56456" y="5013176"/>
            <a:ext cx="3024336" cy="1815882"/>
          </a:xfrm>
          <a:prstGeom prst="rect">
            <a:avLst/>
          </a:prstGeom>
          <a:solidFill>
            <a:srgbClr val="FF3399"/>
          </a:solidFill>
          <a:ln w="28575">
            <a:solidFill>
              <a:schemeClr val="tx1"/>
            </a:solidFill>
          </a:ln>
        </p:spPr>
        <p:txBody>
          <a:bodyPr wrap="square" rtlCol="0">
            <a:spAutoFit/>
          </a:bodyPr>
          <a:lstStyle/>
          <a:p>
            <a:pPr algn="ctr"/>
            <a:r>
              <a:rPr lang="en-GB" sz="1600" dirty="0" smtClean="0"/>
              <a:t>Most large TNCs claim to have adopted the idea of ‘sustainable development’ – but their interpretations may differ from the ‘official’ UN definition.  For some ‘sustainable’ means ‘responsible’.</a:t>
            </a:r>
            <a:endParaRPr lang="en-GB" sz="1600" dirty="0"/>
          </a:p>
        </p:txBody>
      </p:sp>
      <p:sp>
        <p:nvSpPr>
          <p:cNvPr id="12290" name="AutoShape 2" descr="data:image/jpg;base64,/9j/4AAQSkZJRgABAQAAAQABAAD/2wBDAAkGBwgHBgkIBwgKCgkLDRYPDQwMDRsUFRAWIB0iIiAdHx8kKDQsJCYxJx8fLT0tMTU3Ojo6Iys/RD84QzQ5Ojf/2wBDAQoKCg0MDRoPDxo3JR8lNzc3Nzc3Nzc3Nzc3Nzc3Nzc3Nzc3Nzc3Nzc3Nzc3Nzc3Nzc3Nzc3Nzc3Nzc3Nzc3Nzf/wAARCACDAMcDASIAAhEBAxEB/8QAHAABAAEFAQEAAAAAAAAAAAAAAAUBBAYHCAID/8QAUBAAAQMDAQQFBggICgsBAAAAAQACAwQFEQYHEiExE0FRYXEUIkKBkaEWIzJSYrGywRUzVXKCkpPRJCY0U3OUs8LS4Rc2Q0RFVnWDoqPi8P/EABoBAQADAQEBAAAAAAAAAAAAAAABAgQDBQb/xAAxEQACAgECBQEECwEBAAAAAAAAAQIDEQQSBSExQVGREzJSYRQVIjNCcYGhscHR8PH/2gAMAwEAAhEDEQA/AN4oiIAiIgCIqZQFUXkuwrCrvtqoju1VypInD0XTNz7OaZLRjKXKKySKKAOtNOB26btT57sn7lcU2p7HVODYLtROceTemaCfUVGUXdFqWXF+hLovDJGvaHNc0g8iDkL1lSciqKiqgCIiAIiIAiIgCIiAIiIAiIgCIiAKmQh5Kyu90pbRQyVtdKI4Y/a49QA6yUbwSk5PC6lzPNHBG+aaRrI2DLnOcAAO8lYDf9pUMLjBY4RUvzjp5M7g8Bzd7lid/wBQXPVleKeMOjpt74qnaeA+k7tPuUzabDSWxjZakCWoxzdyCzzu7I9urh9VC3ajm/H+kXL8J9RHfrauZsRPyS7cZjuaMD2r1HpKCJuaiq58SGDCma26tjaQCscuN8O8Q128e5Z3Js3VSulyrW1fI+8titcYx00ufEKPqLRR4PR1DvB2Co+evqJT+MLR2BW5e53FziT4phm6FNq96RJ0zrnan79sr5YgP5qQgfq8isos20u4UrmxXumFTHyMsTdx49XI+5YGC4cifaql7iME5HerxnOPci3RVXLE0n8+50BZb5b71T9NbqlkoHymcnM8WniFJ5C5tpaqooKltTQTvp52fJew4P8AmO4raWjNolPc5Y7dedymrnebHKOEcx7Pou7uvq7FohYnyPndbwudH2oc4/wbATK+FTVQ0kD56mVkUMbd58jyA1o7SVrHUW1R7pXU2maUScceVTtOD+azmfE48F0ckupgp09lzxBG1cotBzS6vvHxtZc6xrHej0vRN/VbgL4C33ancHsu0zHjrbUvBHvXJ3RRvjwuT6zWToLI7VVaMo9T6ttRG5cjVxg8WVAEgPrPne9ZRZ9qcLiIr7b307uRmpzvt9bTxHqyrRtizjZw2+HNLP5Gy8oo61Xq2XaIPt1bDUDrDHec3xHMetX+8uhhknF4aPSLwXgYBPPl3r2hAREQBEVCUB86ieOmgknne1kUbS573HAaAMkrR+rNQ1Gp7tmPeFLGd2mh8fSPefdy7Vlu1m+mKKKy0z8OmAkqCPmZ81vrIJ8B3rFNI0TTI+tmHmxcGA9ZWe6eOSPoOGadU1PUz69ifstths9GC8A1DgC445dytLjc+JAdhSFRRXa4w9NQ0cksTid1zXNAOOHWVh95irKGpMFfBJBLjO68cx2jtCztN9jRRGN1mZSy/B8a6vfIS1jirAnJznKAFxAAJJOABxypQaavpHC0V37B37lZRfY9bdXSkpNIikUr8G77+SK79g79yfBu+fkiu/YO/cp2vwR9Ip+NeqItUUr8G75+SK79g79yfBu+fkiu/YO/cm1+B9Ip+NeqIk81bywGUhgxk8ACp74NX38j137B37l8qiwXemhfPUWysiiYMue6FwDR2kqcSXYrK6mfLcvVH3fJqC/U1NbrlVSupaXl0npceBcfSI6sqVpaa22WHEbRJMOcjhlWFpgvlyp3eQUk9THGd0uYBgHsz2qLrX1DZ5IKhjo5GOLXseMFp7CqS3S6mSGni5OCaWOqRJXG+PmcWx5xyUTJUzScXSO9RV8NO3k0PlwttR5Nub/Sbvo9uOeFGsa6TgxrnHsaMptx1NdSpS+w08DpH/PPtQvcRhx3h3q8htNyn/E26rk/NgcfuV9DpHUM58y01I/PAZ9ohW2vwTK6mPvSXqQTCYpBJE5zHjk5pwR61NU+rdQUzAyK71O6BwDyH+9wJUZW0lRQVctLVxGKeJ269hxwPq4L4ORNomVVViy0mTNs1BcJNTWutuNdPUdFUsyZH5DQ47pwOQ4Erfy5ikO6MjgR1rpS3T+VUNPUfzsTZPaAfvWip5yfOcZqjCUXFYLlERdTxQvL3BrS5xwAMk9i9LH9e1pt+kLrUNduu8nLGnsLvNH2kLQjuko+TSt6ub7ze6yvcSemlJZ3M5NHsAU46rZb7bDBvAHGSB1krD6WXdIOOWOCvJal1RLvvOePAdiwyy2fbRqjKMYLojeuipOm0tbpDzdFn3lRe0mwfhayGqp2b1XR5kYAOLm+k32cfEd6kNBcdIWv+h+8rzozUAv1BUCYgVdHUPp529pDiGu9YHtz2LWktqR8k5TqvlZD8L/s01YHA3u3OGCPKYsfrBbt1be/g5Yai6Cm8p6EsHRb+7necG88HtWtNQ2P8Ba5ouiZijq6pksJHJp3xvN9RPsIWbbVh/EeuP04v7RqpWtqaPR4hOGospkuj/0xZu2GQ4xp48eX8K/+VIM2jXuSHpY9FVzmfOD3Y+wrrZ/piktVoZd7lHH5TJH0odLygjxkYzyOOJKs5dr9sbXGKnttZPSh2PKQWtJHaGnq8SCrrOObM9kKXNwor3Y75ZZP2vVEb3Mk029r2nBaanBHiNxU/wBMMv8Ay67+tf8Aysqv1ltms7E2toejdO+PfpakNwc/Nd3Z4EHkVDbKrFSGhku1TA11SZXRxh4z0W7wOO/OePcoe7OC0Vo3S5uHNcsZZSPaNe5I+kZoqucz5we7H2FC3zafV1lvrLcbA6mlnidEXSTnLN4YyRuhTmodqLLPfai2Ns88zaZ+4+R0oYXcObWkcu/rVxqG46X1Rpl9TNW0kNSYHPhMsjWzRPA+SRnPPgRxz1dSl8+WSlcYRlGU6uT8Nn02RNcNMzF4P8rdjh9Bi11rESHV16JY7cFQ7B3T2Bbh0bqCDUdoNXTU8lO2OQxFj8cw1p4Y6vO9yxPV+0agpZLtZPwbVS1DGvg3xu7hcW8+eccVDinHmdNPqLI6uc1DLfVeDMIR/FFhx/w8H/1rUWjtbyaatTom21lUZXB++ZtwjzQMfJOeS25Tk/A6PPP8Gj+yWAbJ9KwVlCy8XKESRjzaeN4y0kc3EdfHgPApJPKwV0sqlVb7ZZWehe020q+1cfSUujqiaMjIdHM8g+vo1a1G1m400hiqNMGGQejJUuafYWKVv+1G2Wm4yW+kop690LtyR8bgxjSOYHbj2KZpprLr+wuf0bnNJLSHtAlp347eo+4qXns+ZRKuOJWU4i/mzUj659/vtfdK6DommN9Q6BjzyYzg3e78DJx2lS15tlDFTuZE2JszWSSMdCCMdGASHece0jjgg47VDVtPU2K81FKXYqKaUt3sZDh24PMEHke3CpU3WaeB8LY4oWSnMnRAgvPDnknsHLHIdizuXXJ9AqpNRdT+z2IqbgF0Jo6Qy6VtDyck0kf2QueKp263hy6l0Lohu5pCzA8/I4vshdKTzOMvMYk4iBF3PACwjbJI6PQlVu+lNC0+G+Fm6wnbHE6XQdYW+hLE8+AeP3qH0O2n+9j+aNF00nmgq8Y9RtK7hhXsfV4rK0fYVyZ0DoD/AFOtX9D/AHitU6WvxsGsKyokJFJLVzRVA+j0jsO9R4+Ge1bV2fEHRtq3TkdF/eK0dXAG7XLHEeWTYx1/GFdpvCTPF0NUbbroS6PP8s33qCzRXulpwS0S088c8Lz1FpBI8CMhRG1bhoav/Oi4/wDcarbZfqD8I2o22ok3qqjAa3J4vi9E+rl7O1XG1Yj4D1oOOL4QAev4xqvlOOTz1XOrURqn2f8AZkFVJQxWWSSrDDQNpyZQW7zeiDePDrG6sKF82Yt4NbbWjuo3f4VcbO9UUt0tcVnr5WCshj6NrZCMTxgcMdpxwI9a+U+yizPqzJDU1EMBOegAB3e4E8h45UZbXIvGuFNkoXScfyL2j17oigpxT0dyp4IW5Ijjhe0Ak5PDd7Vh2mtoENnulzDoJJbTU1ks8RbgPj3nE5DSeIIxw4YWa3+u09omw9Eaen6RsZbTUxY1z5Xd+eOM83H/ACURsuu9pq7Ky01UVPHWNc4iN7G/HNJJyO0jJGOYwjznB0qjD2U57G1y/wDehNR6m0bqICKeqoZXngI6tgY4dw3wPcorU+zS01lHJU2aLyepDd5sYdvRyd2Dyz2hebjspt1VVPkp62Wnhe7PRGMO3e4HPLxWRV9wtmiNNRMmnPR0sO5BHI7MkxA4AdvHs4DwTGfeRz9oq5Renk38iI2QADTFQBy8sf8AYYta6wa06yveR/vLvqCzHY/foWU9Ra6yRkc80pnhLjgSEgBzR3jAPtUnrfQ9FUi432KeWCcQOmljABY8tZz7RkAKrWYJI2V2x0+uk7FhMyeHhpFn/Tx/Zqx2amM6Fs3R8vJhnHbk59+VewuHwPY7I3fwcDnu6Na92TargoqNlluUoijdh1NK84aCebCerjxHeT3K2cNZMEaZWVTcezz/ACTMl72axTyNkZbmyh7ukzRuzvZ4583nlXVBrXQVtEgoKylpg/BeIoHt3j1Z81L7s1tF2uElfFNLSvnO/K2MAtc7rIB5E/5q+it2nNE2N75+hjhBy+WdrXSSu7Bw4nsAU88lm6XBJOTfg1ZrO8UN71TU1tskMlM5jGiTdIDyBgnj1clDPOAV9a64MulzrLgynbAyolc9kbQPNbyA4deOferKeTAKyy5yPqNOlXRGPhFrVuL/ADG8SeA8V09aqbyK20lJ/MQsj/VaB9y560HbTedYW+n3S6KOQTy8OG6zzvrAHrXSAC0VrCPA4tZunGP6lURF0PICg9b0BuelLrSNBL5KZ5YB84DeHvAU4vLhkYIyELRe2SZyVTuw8dik4jlq96wtLrFqevoCMMZMXRd8bvOafYcepWlPJwAKzSR9dTYpJS8ktTSXSVopbdV1zQT+JppH8z9Fqm7VoLUM8bQy3Pib86dzWe7n7ls/ZmyMaMoJGsaHPDy4hoBd57ufapC+aqsdgGLpcYIX4yIgd6Q/ojJV1WmubPLt4nONrjTBZ9TAqTZhdw5sj7rDSSjk+Dfc5vgfNV8/ZZLVBjblqe4VLWHIY4EtB7cFxXwuW2i1xEttlrq6rHpSuETfvPuWP1W2W+Pz5La6GIdRe57/ALwrJQRyc9fc92Mehlx2UW4tANyrOHIhrRj3K6+ANdHH0UGsb6yPGA3pc4WuXbXdVuOQ23t8Kc/4kG1zVgPK3nuNOf8AEozFdETOrWz5yefT/DK5tkJfO6c32SaV3N9RDvOPid5WtVsqugbiCtopMcs7zD9RULDti1Iz8bRW6T9B7f7ykKbbXXNP8KsUDx19FUOb9YKNQZaM+IVrC5+gl0vtCoozHTV1c6MchDX731kLG6/TV9bMZ7rQ3KWXrkmY+T38eCzel212538ss1bF/RSMf9e6pan2vaVmA6V1bAeySnJx+qSoai+4hqdRW8upehqaSMBpZI0sx28CCj6i4yxuhN0rXwuGDGal5aR2EErdHw+0VWgCW60ju6eJw+01UdVbPq3i6o0+8ntkiaVHs/DND4mpfeVP/v0NMvlrnUwpRX1babd3TCJnbhHZjOMdy8iMCPcI4YxgrcT6HZ2TvGWxjwrGD6nK2lqNmdv8581nd3Mf03uGUdcvJ0jxSmPu1s1fS3G9UzWwW2718LDwbFFO7A7gM/Ur8aSvVfG+6X6aaCmiGXVNxkcSB2NafOJPUBzWW1+1HTVqY6PTlpM8vJrmwiBntxk+z1rXeodUXjU04lucwbC0kx08fBjPAdZ7zlGsdWRCydssxrUV5fU+cz4WOcIC4xAkML+eOrOFH1EpccA815klwMLNtm+hZb/VR3K6RFtqjOWtcP5Q4dQ+j2nr5dqrGPM036iNcN0jMtjmm3W61SXiqjLamvA6IOHFsI5e08fABbHXljQ1oaAAAMADqXpaEsLB8rbbK2bm+4REUnMKh5qqIDVW2/TxqKOC/U7Mup/ianA9AnzXepxx+l3LTkby3r4LrCtpIa2kmpamMSQzMLJGn0mkYIXM2sNPVGmb3NQTZdF8uCU/7SPqPj1HvC5zXc9vhuozH2b7dC8dre9xWGmsluqPI6aJrg+SLhJJlxPyuocer2rHNwZc+Ql7yclxOST4r7UFHV3CqjpKCnlqKiQ4bHG3JP8A+7Vs3T2x6eYNm1DW9ADx8npsF3reeA9QPiqpNmqdlGny3ybNWFwGcDCozekOIml57GDK6Qtez/S9taOjtMEzx6dSOlP/AJZHsCyGCkp6cAU8EMQHIRxhv1K2wxz4rH8MTleO3XCT8XQVb+8QOP3L7CyXcjharh/VX/uXVKqp2HP61l8Jyk+13KP5dvrG/nU7x9y+D4J4/wAZTyt/OjI+5dZkKjmhww4AjsKbCVxV/D+5yOXNHBxAPYSmAerK6vmttFOMTUdPJn58TT9yjanR+m6nJnsdvJPWKdrT7QMqNhdcUj+KJzDut7Aq7jCuiKnZlpOcEC3GEnrinePrJCiajY5YJHZgrLhD+mx31tUbGdY8SpfXJo3omL2GMC3Idi9v3uF5rMdhiYV94djVnafjrlXydw3G/wB1NjL/AFjp/P7Glmlo4AK8tdsuN4mEFqo5ql/L4puQPE8h6yt8W7ZrpWgc134O8pcDnNTIZPdyPsWVU1NDSxNipoY4o28mRtDQPUFKrM9nFUliC9TWGj9k7IXsrNTvZM8cW0cZywfnu9LwHDxW04o2RMbHExrGNADWtGAAOQAXtFdJI8u26dzzNhERScgiIgCIiALGdd6Sp9VWnydzmxVcRLqecjO4esH6J6/UepZMhTqWjJwkpR6mP6R0nbtMUAho2b87x8fUvHnyn7h2Dkp/dCqiCUnJ5l1CIiFQiIgCIiAIiIAiIgCphVRAUwqoiAIiIAiIgCIiAIiIAiIgCIiAIiIAiIgCIiAIiIAiIgCIiAIiIAiIgCIiAIiID//Z"/>
          <p:cNvSpPr>
            <a:spLocks noChangeAspect="1" noChangeArrowheads="1"/>
          </p:cNvSpPr>
          <p:nvPr/>
        </p:nvSpPr>
        <p:spPr bwMode="auto">
          <a:xfrm>
            <a:off x="77788" y="-592138"/>
            <a:ext cx="1781175" cy="1171576"/>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2292" name="AutoShape 4" descr="data:image/jpg;base64,/9j/4AAQSkZJRgABAQAAAQABAAD/2wBDAAkGBwgHBgkIBwgKCgkLDRYPDQwMDRsUFRAWIB0iIiAdHx8kKDQsJCYxJx8fLT0tMTU3Ojo6Iys/RD84QzQ5Ojf/2wBDAQoKCg0MDRoPDxo3JR8lNzc3Nzc3Nzc3Nzc3Nzc3Nzc3Nzc3Nzc3Nzc3Nzc3Nzc3Nzc3Nzc3Nzc3Nzc3Nzc3Nzf/wAARCACDAMcDASIAAhEBAxEB/8QAHAABAAEFAQEAAAAAAAAAAAAAAAUBBAYHCAID/8QAUBAAAQMDAQQFBggICgsBAAAAAQACAwQFEQYHEiExE0FRYXEUIkKBkaEWIzJSYrGywRUzVXKCkpPRJCY0U3OUs8LS4Rc2Q0RFVnWDoqPi8P/EABoBAQADAQEBAAAAAAAAAAAAAAABAgQDBQb/xAAxEQACAgECBQEECwEBAAAAAAAAAQIDEQQSBSExQVGREzJSYRQVIjNCcYGhscHR8PH/2gAMAwEAAhEDEQA/AN4oiIAiIgCIqZQFUXkuwrCrvtqoju1VypInD0XTNz7OaZLRjKXKKySKKAOtNOB26btT57sn7lcU2p7HVODYLtROceTemaCfUVGUXdFqWXF+hLovDJGvaHNc0g8iDkL1lSciqKiqgCIiAIiIAiIgCIiAIiIAiIgCIiAKmQh5Kyu90pbRQyVtdKI4Y/a49QA6yUbwSk5PC6lzPNHBG+aaRrI2DLnOcAAO8lYDf9pUMLjBY4RUvzjp5M7g8Bzd7lid/wBQXPVleKeMOjpt74qnaeA+k7tPuUzabDSWxjZakCWoxzdyCzzu7I9urh9VC3ajm/H+kXL8J9RHfrauZsRPyS7cZjuaMD2r1HpKCJuaiq58SGDCma26tjaQCscuN8O8Q128e5Z3Js3VSulyrW1fI+8titcYx00ufEKPqLRR4PR1DvB2Co+evqJT+MLR2BW5e53FziT4phm6FNq96RJ0zrnan79sr5YgP5qQgfq8isos20u4UrmxXumFTHyMsTdx49XI+5YGC4cifaql7iME5HerxnOPci3RVXLE0n8+50BZb5b71T9NbqlkoHymcnM8WniFJ5C5tpaqooKltTQTvp52fJew4P8AmO4raWjNolPc5Y7dedymrnebHKOEcx7Pou7uvq7FohYnyPndbwudH2oc4/wbATK+FTVQ0kD56mVkUMbd58jyA1o7SVrHUW1R7pXU2maUScceVTtOD+azmfE48F0ckupgp09lzxBG1cotBzS6vvHxtZc6xrHej0vRN/VbgL4C33ancHsu0zHjrbUvBHvXJ3RRvjwuT6zWToLI7VVaMo9T6ttRG5cjVxg8WVAEgPrPne9ZRZ9qcLiIr7b307uRmpzvt9bTxHqyrRtizjZw2+HNLP5Gy8oo61Xq2XaIPt1bDUDrDHec3xHMetX+8uhhknF4aPSLwXgYBPPl3r2hAREQBEVCUB86ieOmgknne1kUbS573HAaAMkrR+rNQ1Gp7tmPeFLGd2mh8fSPefdy7Vlu1m+mKKKy0z8OmAkqCPmZ81vrIJ8B3rFNI0TTI+tmHmxcGA9ZWe6eOSPoOGadU1PUz69ifstths9GC8A1DgC445dytLjc+JAdhSFRRXa4w9NQ0cksTid1zXNAOOHWVh95irKGpMFfBJBLjO68cx2jtCztN9jRRGN1mZSy/B8a6vfIS1jirAnJznKAFxAAJJOABxypQaavpHC0V37B37lZRfY9bdXSkpNIikUr8G77+SK79g79yfBu+fkiu/YO/cp2vwR9Ip+NeqItUUr8G75+SK79g79yfBu+fkiu/YO/cm1+B9Ip+NeqIk81bywGUhgxk8ACp74NX38j137B37l8qiwXemhfPUWysiiYMue6FwDR2kqcSXYrK6mfLcvVH3fJqC/U1NbrlVSupaXl0npceBcfSI6sqVpaa22WHEbRJMOcjhlWFpgvlyp3eQUk9THGd0uYBgHsz2qLrX1DZ5IKhjo5GOLXseMFp7CqS3S6mSGni5OCaWOqRJXG+PmcWx5xyUTJUzScXSO9RV8NO3k0PlwttR5Nub/Sbvo9uOeFGsa6TgxrnHsaMptx1NdSpS+w08DpH/PPtQvcRhx3h3q8htNyn/E26rk/NgcfuV9DpHUM58y01I/PAZ9ohW2vwTK6mPvSXqQTCYpBJE5zHjk5pwR61NU+rdQUzAyK71O6BwDyH+9wJUZW0lRQVctLVxGKeJ269hxwPq4L4ORNomVVViy0mTNs1BcJNTWutuNdPUdFUsyZH5DQ47pwOQ4Erfy5ikO6MjgR1rpS3T+VUNPUfzsTZPaAfvWip5yfOcZqjCUXFYLlERdTxQvL3BrS5xwAMk9i9LH9e1pt+kLrUNduu8nLGnsLvNH2kLQjuko+TSt6ub7ze6yvcSemlJZ3M5NHsAU46rZb7bDBvAHGSB1krD6WXdIOOWOCvJal1RLvvOePAdiwyy2fbRqjKMYLojeuipOm0tbpDzdFn3lRe0mwfhayGqp2b1XR5kYAOLm+k32cfEd6kNBcdIWv+h+8rzozUAv1BUCYgVdHUPp529pDiGu9YHtz2LWktqR8k5TqvlZD8L/s01YHA3u3OGCPKYsfrBbt1be/g5Yai6Cm8p6EsHRb+7necG88HtWtNQ2P8Ba5ouiZijq6pksJHJp3xvN9RPsIWbbVh/EeuP04v7RqpWtqaPR4hOGospkuj/0xZu2GQ4xp48eX8K/+VIM2jXuSHpY9FVzmfOD3Y+wrrZ/piktVoZd7lHH5TJH0odLygjxkYzyOOJKs5dr9sbXGKnttZPSh2PKQWtJHaGnq8SCrrOObM9kKXNwor3Y75ZZP2vVEb3Mk029r2nBaanBHiNxU/wBMMv8Ay67+tf8Aysqv1ltms7E2toejdO+PfpakNwc/Nd3Z4EHkVDbKrFSGhku1TA11SZXRxh4z0W7wOO/OePcoe7OC0Vo3S5uHNcsZZSPaNe5I+kZoqucz5we7H2FC3zafV1lvrLcbA6mlnidEXSTnLN4YyRuhTmodqLLPfai2Ns88zaZ+4+R0oYXcObWkcu/rVxqG46X1Rpl9TNW0kNSYHPhMsjWzRPA+SRnPPgRxz1dSl8+WSlcYRlGU6uT8Nn02RNcNMzF4P8rdjh9Bi11rESHV16JY7cFQ7B3T2Bbh0bqCDUdoNXTU8lO2OQxFj8cw1p4Y6vO9yxPV+0agpZLtZPwbVS1DGvg3xu7hcW8+eccVDinHmdNPqLI6uc1DLfVeDMIR/FFhx/w8H/1rUWjtbyaatTom21lUZXB++ZtwjzQMfJOeS25Tk/A6PPP8Gj+yWAbJ9KwVlCy8XKESRjzaeN4y0kc3EdfHgPApJPKwV0sqlVb7ZZWehe020q+1cfSUujqiaMjIdHM8g+vo1a1G1m400hiqNMGGQejJUuafYWKVv+1G2Wm4yW+kop690LtyR8bgxjSOYHbj2KZpprLr+wuf0bnNJLSHtAlp347eo+4qXns+ZRKuOJWU4i/mzUj659/vtfdK6DommN9Q6BjzyYzg3e78DJx2lS15tlDFTuZE2JszWSSMdCCMdGASHece0jjgg47VDVtPU2K81FKXYqKaUt3sZDh24PMEHke3CpU3WaeB8LY4oWSnMnRAgvPDnknsHLHIdizuXXJ9AqpNRdT+z2IqbgF0Jo6Qy6VtDyck0kf2QueKp263hy6l0Lohu5pCzA8/I4vshdKTzOMvMYk4iBF3PACwjbJI6PQlVu+lNC0+G+Fm6wnbHE6XQdYW+hLE8+AeP3qH0O2n+9j+aNF00nmgq8Y9RtK7hhXsfV4rK0fYVyZ0DoD/AFOtX9D/AHitU6WvxsGsKyokJFJLVzRVA+j0jsO9R4+Ge1bV2fEHRtq3TkdF/eK0dXAG7XLHEeWTYx1/GFdpvCTPF0NUbbroS6PP8s33qCzRXulpwS0S088c8Lz1FpBI8CMhRG1bhoav/Oi4/wDcarbZfqD8I2o22ok3qqjAa3J4vi9E+rl7O1XG1Yj4D1oOOL4QAev4xqvlOOTz1XOrURqn2f8AZkFVJQxWWSSrDDQNpyZQW7zeiDePDrG6sKF82Yt4NbbWjuo3f4VcbO9UUt0tcVnr5WCshj6NrZCMTxgcMdpxwI9a+U+yizPqzJDU1EMBOegAB3e4E8h45UZbXIvGuFNkoXScfyL2j17oigpxT0dyp4IW5Ijjhe0Ak5PDd7Vh2mtoENnulzDoJJbTU1ks8RbgPj3nE5DSeIIxw4YWa3+u09omw9Eaen6RsZbTUxY1z5Xd+eOM83H/ACURsuu9pq7Ky01UVPHWNc4iN7G/HNJJyO0jJGOYwjznB0qjD2U57G1y/wDehNR6m0bqICKeqoZXngI6tgY4dw3wPcorU+zS01lHJU2aLyepDd5sYdvRyd2Dyz2hebjspt1VVPkp62Wnhe7PRGMO3e4HPLxWRV9wtmiNNRMmnPR0sO5BHI7MkxA4AdvHs4DwTGfeRz9oq5Renk38iI2QADTFQBy8sf8AYYta6wa06yveR/vLvqCzHY/foWU9Ra6yRkc80pnhLjgSEgBzR3jAPtUnrfQ9FUi432KeWCcQOmljABY8tZz7RkAKrWYJI2V2x0+uk7FhMyeHhpFn/Tx/Zqx2amM6Fs3R8vJhnHbk59+VewuHwPY7I3fwcDnu6Na92TargoqNlluUoijdh1NK84aCebCerjxHeT3K2cNZMEaZWVTcezz/ACTMl72axTyNkZbmyh7ukzRuzvZ4583nlXVBrXQVtEgoKylpg/BeIoHt3j1Z81L7s1tF2uElfFNLSvnO/K2MAtc7rIB5E/5q+it2nNE2N75+hjhBy+WdrXSSu7Bw4nsAU88lm6XBJOTfg1ZrO8UN71TU1tskMlM5jGiTdIDyBgnj1clDPOAV9a64MulzrLgynbAyolc9kbQPNbyA4deOferKeTAKyy5yPqNOlXRGPhFrVuL/ADG8SeA8V09aqbyK20lJ/MQsj/VaB9y560HbTedYW+n3S6KOQTy8OG6zzvrAHrXSAC0VrCPA4tZunGP6lURF0PICg9b0BuelLrSNBL5KZ5YB84DeHvAU4vLhkYIyELRe2SZyVTuw8dik4jlq96wtLrFqevoCMMZMXRd8bvOafYcepWlPJwAKzSR9dTYpJS8ktTSXSVopbdV1zQT+JppH8z9Fqm7VoLUM8bQy3Pib86dzWe7n7ls/ZmyMaMoJGsaHPDy4hoBd57ufapC+aqsdgGLpcYIX4yIgd6Q/ojJV1WmubPLt4nONrjTBZ9TAqTZhdw5sj7rDSSjk+Dfc5vgfNV8/ZZLVBjblqe4VLWHIY4EtB7cFxXwuW2i1xEttlrq6rHpSuETfvPuWP1W2W+Pz5La6GIdRe57/ALwrJQRyc9fc92Mehlx2UW4tANyrOHIhrRj3K6+ANdHH0UGsb6yPGA3pc4WuXbXdVuOQ23t8Kc/4kG1zVgPK3nuNOf8AEozFdETOrWz5yefT/DK5tkJfO6c32SaV3N9RDvOPid5WtVsqugbiCtopMcs7zD9RULDti1Iz8bRW6T9B7f7ykKbbXXNP8KsUDx19FUOb9YKNQZaM+IVrC5+gl0vtCoozHTV1c6MchDX731kLG6/TV9bMZ7rQ3KWXrkmY+T38eCzel212538ss1bF/RSMf9e6pan2vaVmA6V1bAeySnJx+qSoai+4hqdRW8upehqaSMBpZI0sx28CCj6i4yxuhN0rXwuGDGal5aR2EErdHw+0VWgCW60ju6eJw+01UdVbPq3i6o0+8ntkiaVHs/DND4mpfeVP/v0NMvlrnUwpRX1babd3TCJnbhHZjOMdy8iMCPcI4YxgrcT6HZ2TvGWxjwrGD6nK2lqNmdv8581nd3Mf03uGUdcvJ0jxSmPu1s1fS3G9UzWwW2718LDwbFFO7A7gM/Ur8aSvVfG+6X6aaCmiGXVNxkcSB2NafOJPUBzWW1+1HTVqY6PTlpM8vJrmwiBntxk+z1rXeodUXjU04lucwbC0kx08fBjPAdZ7zlGsdWRCydssxrUV5fU+cz4WOcIC4xAkML+eOrOFH1EpccA815klwMLNtm+hZb/VR3K6RFtqjOWtcP5Q4dQ+j2nr5dqrGPM036iNcN0jMtjmm3W61SXiqjLamvA6IOHFsI5e08fABbHXljQ1oaAAAMADqXpaEsLB8rbbK2bm+4REUnMKh5qqIDVW2/TxqKOC/U7Mup/ianA9AnzXepxx+l3LTkby3r4LrCtpIa2kmpamMSQzMLJGn0mkYIXM2sNPVGmb3NQTZdF8uCU/7SPqPj1HvC5zXc9vhuozH2b7dC8dre9xWGmsluqPI6aJrg+SLhJJlxPyuocer2rHNwZc+Ql7yclxOST4r7UFHV3CqjpKCnlqKiQ4bHG3JP8A+7Vs3T2x6eYNm1DW9ADx8npsF3reeA9QPiqpNmqdlGny3ybNWFwGcDCozekOIml57GDK6Qtez/S9taOjtMEzx6dSOlP/AJZHsCyGCkp6cAU8EMQHIRxhv1K2wxz4rH8MTleO3XCT8XQVb+8QOP3L7CyXcjharh/VX/uXVKqp2HP61l8Jyk+13KP5dvrG/nU7x9y+D4J4/wAZTyt/OjI+5dZkKjmhww4AjsKbCVxV/D+5yOXNHBxAPYSmAerK6vmttFOMTUdPJn58TT9yjanR+m6nJnsdvJPWKdrT7QMqNhdcUj+KJzDut7Aq7jCuiKnZlpOcEC3GEnrinePrJCiajY5YJHZgrLhD+mx31tUbGdY8SpfXJo3omL2GMC3Idi9v3uF5rMdhiYV94djVnafjrlXydw3G/wB1NjL/AFjp/P7Glmlo4AK8tdsuN4mEFqo5ql/L4puQPE8h6yt8W7ZrpWgc134O8pcDnNTIZPdyPsWVU1NDSxNipoY4o28mRtDQPUFKrM9nFUliC9TWGj9k7IXsrNTvZM8cW0cZywfnu9LwHDxW04o2RMbHExrGNADWtGAAOQAXtFdJI8u26dzzNhERScgiIgCIiALGdd6Sp9VWnydzmxVcRLqecjO4esH6J6/UepZMhTqWjJwkpR6mP6R0nbtMUAho2b87x8fUvHnyn7h2Dkp/dCqiCUnJ5l1CIiFQiIgCIiAIiIAiIgCphVRAUwqoiAIiIAiIgCIiAIiIAiIgCIiAIiIAiIgCIiAIiIAiIgCIiAIiIAiIgCIiAIiID//Z"/>
          <p:cNvSpPr>
            <a:spLocks noChangeAspect="1" noChangeArrowheads="1"/>
          </p:cNvSpPr>
          <p:nvPr/>
        </p:nvSpPr>
        <p:spPr bwMode="auto">
          <a:xfrm>
            <a:off x="77788" y="-592138"/>
            <a:ext cx="1781175" cy="1171576"/>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pic>
        <p:nvPicPr>
          <p:cNvPr id="12294" name="Picture 6" descr="http://pgteenspace.files.wordpress.com/2008/06/nestle-logo.jpg"/>
          <p:cNvPicPr>
            <a:picLocks noChangeAspect="1" noChangeArrowheads="1"/>
          </p:cNvPicPr>
          <p:nvPr/>
        </p:nvPicPr>
        <p:blipFill>
          <a:blip r:embed="rId2" cstate="print"/>
          <a:srcRect/>
          <a:stretch>
            <a:fillRect/>
          </a:stretch>
        </p:blipFill>
        <p:spPr bwMode="auto">
          <a:xfrm>
            <a:off x="8049344" y="5606481"/>
            <a:ext cx="1728192" cy="1134887"/>
          </a:xfrm>
          <a:prstGeom prst="rect">
            <a:avLst/>
          </a:prstGeom>
          <a:noFill/>
          <a:ln w="9525">
            <a:solidFill>
              <a:schemeClr val="tx1"/>
            </a:solidFill>
          </a:ln>
        </p:spPr>
      </p:pic>
      <p:pic>
        <p:nvPicPr>
          <p:cNvPr id="12296" name="Picture 8" descr="http://www.marcgunther.com/wp-content/uploads/10739728-bp-logo.jpg"/>
          <p:cNvPicPr>
            <a:picLocks noChangeAspect="1" noChangeArrowheads="1"/>
          </p:cNvPicPr>
          <p:nvPr/>
        </p:nvPicPr>
        <p:blipFill>
          <a:blip r:embed="rId3" cstate="print"/>
          <a:srcRect/>
          <a:stretch>
            <a:fillRect/>
          </a:stretch>
        </p:blipFill>
        <p:spPr bwMode="auto">
          <a:xfrm>
            <a:off x="6537176" y="5251703"/>
            <a:ext cx="1152128" cy="1512168"/>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465" y="148218"/>
            <a:ext cx="9577064" cy="830997"/>
          </a:xfrm>
          <a:prstGeom prst="rect">
            <a:avLst/>
          </a:prstGeom>
          <a:solidFill>
            <a:srgbClr val="92D050"/>
          </a:solidFill>
          <a:ln w="28575">
            <a:solidFill>
              <a:schemeClr val="tx1"/>
            </a:solidFill>
          </a:ln>
          <a:effectLst>
            <a:glow rad="139700">
              <a:schemeClr val="accent3">
                <a:satMod val="175000"/>
                <a:alpha val="40000"/>
              </a:schemeClr>
            </a:glow>
            <a:outerShdw blurRad="40000" dist="20000" dir="5400000" rotWithShape="0">
              <a:srgbClr val="000000">
                <a:alpha val="38000"/>
              </a:srgb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2400" b="1" dirty="0" smtClean="0">
                <a:solidFill>
                  <a:schemeClr val="tx1"/>
                </a:solidFill>
              </a:rPr>
              <a:t>The development of policies by large organisations to make them more sustainable</a:t>
            </a:r>
            <a:endParaRPr lang="en-GB" sz="2400" b="1" dirty="0">
              <a:solidFill>
                <a:schemeClr val="tx1"/>
              </a:solidFill>
            </a:endParaRPr>
          </a:p>
        </p:txBody>
      </p:sp>
      <p:sp>
        <p:nvSpPr>
          <p:cNvPr id="3" name="TextBox 2"/>
          <p:cNvSpPr txBox="1"/>
          <p:nvPr/>
        </p:nvSpPr>
        <p:spPr>
          <a:xfrm>
            <a:off x="128464" y="1124744"/>
            <a:ext cx="9577064" cy="1169551"/>
          </a:xfrm>
          <a:prstGeom prst="rect">
            <a:avLst/>
          </a:prstGeom>
          <a:noFill/>
          <a:ln w="28575">
            <a:solidFill>
              <a:schemeClr val="tx1"/>
            </a:solidFill>
          </a:ln>
        </p:spPr>
        <p:txBody>
          <a:bodyPr wrap="square" rtlCol="0">
            <a:spAutoFit/>
          </a:bodyPr>
          <a:lstStyle/>
          <a:p>
            <a:r>
              <a:rPr lang="en-GB" sz="1400" dirty="0" smtClean="0"/>
              <a:t>Large companies have realised that they must be more sustainable.  They can achieve this in many different ways:</a:t>
            </a:r>
          </a:p>
          <a:p>
            <a:pPr>
              <a:buFontTx/>
              <a:buChar char="-"/>
            </a:pPr>
            <a:r>
              <a:rPr lang="en-GB" sz="1400" dirty="0" smtClean="0"/>
              <a:t>During the manufacturing of the products.</a:t>
            </a:r>
          </a:p>
          <a:p>
            <a:pPr>
              <a:buFontTx/>
              <a:buChar char="-"/>
            </a:pPr>
            <a:r>
              <a:rPr lang="en-GB" sz="1400" dirty="0" smtClean="0"/>
              <a:t> In the recycling of packaging material.</a:t>
            </a:r>
          </a:p>
          <a:p>
            <a:pPr>
              <a:buFontTx/>
              <a:buChar char="-"/>
            </a:pPr>
            <a:r>
              <a:rPr lang="en-GB" sz="1400" dirty="0" smtClean="0"/>
              <a:t> By encouraging customers to recycle products.</a:t>
            </a:r>
          </a:p>
          <a:p>
            <a:pPr>
              <a:buFontTx/>
              <a:buChar char="-"/>
            </a:pPr>
            <a:r>
              <a:rPr lang="en-GB" sz="1400" dirty="0" smtClean="0"/>
              <a:t> By encouraging employees to be more sustainable in the workplace.</a:t>
            </a:r>
            <a:endParaRPr lang="en-GB" sz="1400" dirty="0"/>
          </a:p>
        </p:txBody>
      </p:sp>
      <p:sp>
        <p:nvSpPr>
          <p:cNvPr id="4" name="TextBox 3"/>
          <p:cNvSpPr txBox="1"/>
          <p:nvPr/>
        </p:nvSpPr>
        <p:spPr>
          <a:xfrm>
            <a:off x="128464" y="2483599"/>
            <a:ext cx="3240360" cy="4185761"/>
          </a:xfrm>
          <a:prstGeom prst="rect">
            <a:avLst/>
          </a:prstGeom>
          <a:noFill/>
          <a:ln w="28575">
            <a:solidFill>
              <a:schemeClr val="tx1"/>
            </a:solidFill>
          </a:ln>
          <a:effectLst>
            <a:glow rad="101600">
              <a:srgbClr val="FFFF00">
                <a:alpha val="60000"/>
              </a:srgbClr>
            </a:glow>
          </a:effectLst>
        </p:spPr>
        <p:txBody>
          <a:bodyPr wrap="square" rtlCol="0">
            <a:spAutoFit/>
          </a:bodyPr>
          <a:lstStyle/>
          <a:p>
            <a:r>
              <a:rPr lang="en-GB" sz="1400" b="1" dirty="0" smtClean="0"/>
              <a:t>FOOD Industry: Asda / Wal-Mart</a:t>
            </a:r>
          </a:p>
          <a:p>
            <a:r>
              <a:rPr lang="en-GB" sz="1400" dirty="0" smtClean="0"/>
              <a:t>Products sold in Asda stores have travelled many miles.  The last part of their journey is from a regional distribution centre (a large warehouse where they are stored until the local stores need them).  When they arrive here they are packed in polythene and shrink wrap – one distribution centre in Oxfordshire was filling a skip 4x per week with this material, costing the company a lot of money.  They have now installed machines that crush the waste plastic to 10% of its original size which are then collected once per week by a firm which recycles plastic.  This benefits Asda who now receive payment for their plastic, and benefits the environment because plastic so not being sent to landfill.</a:t>
            </a:r>
            <a:endParaRPr lang="en-GB" sz="1400" dirty="0"/>
          </a:p>
        </p:txBody>
      </p:sp>
      <p:pic>
        <p:nvPicPr>
          <p:cNvPr id="9218" name="Picture 2" descr="http://ceoworld.biz/ceo/wp-content/uploads/2010/11/asda.jpg"/>
          <p:cNvPicPr>
            <a:picLocks noChangeAspect="1" noChangeArrowheads="1"/>
          </p:cNvPicPr>
          <p:nvPr/>
        </p:nvPicPr>
        <p:blipFill>
          <a:blip r:embed="rId2" cstate="print"/>
          <a:srcRect/>
          <a:stretch>
            <a:fillRect/>
          </a:stretch>
        </p:blipFill>
        <p:spPr bwMode="auto">
          <a:xfrm>
            <a:off x="3296816" y="5949280"/>
            <a:ext cx="1173510" cy="838221"/>
          </a:xfrm>
          <a:prstGeom prst="rect">
            <a:avLst/>
          </a:prstGeom>
          <a:noFill/>
          <a:ln>
            <a:solidFill>
              <a:schemeClr val="tx1"/>
            </a:solidFill>
          </a:ln>
          <a:effectLst>
            <a:glow rad="101600">
              <a:srgbClr val="FFFF00">
                <a:alpha val="60000"/>
              </a:srgbClr>
            </a:glow>
          </a:effectLst>
        </p:spPr>
      </p:pic>
      <p:sp>
        <p:nvSpPr>
          <p:cNvPr id="6" name="TextBox 5"/>
          <p:cNvSpPr txBox="1"/>
          <p:nvPr/>
        </p:nvSpPr>
        <p:spPr>
          <a:xfrm>
            <a:off x="3584848" y="2420888"/>
            <a:ext cx="3368824" cy="3323987"/>
          </a:xfrm>
          <a:prstGeom prst="rect">
            <a:avLst/>
          </a:prstGeom>
          <a:noFill/>
          <a:ln w="28575">
            <a:solidFill>
              <a:schemeClr val="tx1"/>
            </a:solidFill>
          </a:ln>
          <a:effectLst>
            <a:glow rad="101600">
              <a:srgbClr val="FF0066">
                <a:alpha val="60000"/>
              </a:srgbClr>
            </a:glow>
          </a:effectLst>
        </p:spPr>
        <p:txBody>
          <a:bodyPr wrap="square" rtlCol="0">
            <a:spAutoFit/>
          </a:bodyPr>
          <a:lstStyle/>
          <a:p>
            <a:r>
              <a:rPr lang="en-GB" sz="1400" b="1" dirty="0" smtClean="0"/>
              <a:t>COMMUNICATIONS Industry: Nokia</a:t>
            </a:r>
          </a:p>
          <a:p>
            <a:r>
              <a:rPr lang="en-GB" sz="1400" dirty="0" smtClean="0"/>
              <a:t>Nokia are concerned that people do not recycle old mobile phones.  This is an issue because &gt;50% of users change their phone every year (44% of these old phones are left in a drawer and never used).  Nokia are trying to persuade people to recycle old phones as 100% of them can be recycled (e.g. To make trumpets, park benches or even gold rings).  If every mobile user recycled it would save 240,000 tonnes of raw materials.  Nokia promote their campaign in all stores and on their website (</a:t>
            </a:r>
            <a:r>
              <a:rPr lang="en-GB" sz="1400" dirty="0" smtClean="0">
                <a:solidFill>
                  <a:srgbClr val="FF0000"/>
                </a:solidFill>
              </a:rPr>
              <a:t>www.nokia.com</a:t>
            </a:r>
            <a:r>
              <a:rPr lang="en-GB" sz="1400" dirty="0" smtClean="0"/>
              <a:t>) which gives information on where to find recycling points.</a:t>
            </a:r>
            <a:endParaRPr lang="en-GB" sz="1400" dirty="0"/>
          </a:p>
        </p:txBody>
      </p:sp>
      <p:sp>
        <p:nvSpPr>
          <p:cNvPr id="7" name="TextBox 6"/>
          <p:cNvSpPr txBox="1"/>
          <p:nvPr/>
        </p:nvSpPr>
        <p:spPr>
          <a:xfrm>
            <a:off x="7113240" y="2726918"/>
            <a:ext cx="2664296" cy="2862322"/>
          </a:xfrm>
          <a:prstGeom prst="rect">
            <a:avLst/>
          </a:prstGeom>
          <a:noFill/>
          <a:ln w="28575">
            <a:solidFill>
              <a:schemeClr val="tx1"/>
            </a:solidFill>
          </a:ln>
          <a:effectLst>
            <a:glow rad="101600">
              <a:srgbClr val="00B0F0">
                <a:alpha val="60000"/>
              </a:srgbClr>
            </a:glow>
          </a:effectLst>
        </p:spPr>
        <p:txBody>
          <a:bodyPr wrap="square" rtlCol="0">
            <a:spAutoFit/>
          </a:bodyPr>
          <a:lstStyle/>
          <a:p>
            <a:r>
              <a:rPr lang="en-GB" sz="1200" b="1" dirty="0" smtClean="0"/>
              <a:t>GLOBAL Company: Unilever</a:t>
            </a:r>
          </a:p>
          <a:p>
            <a:r>
              <a:rPr lang="en-GB" sz="1200" dirty="0" smtClean="0">
                <a:solidFill>
                  <a:srgbClr val="FF0000"/>
                </a:solidFill>
              </a:rPr>
              <a:t>www.unilver.com/ourvalues</a:t>
            </a:r>
          </a:p>
          <a:p>
            <a:r>
              <a:rPr lang="en-GB" sz="1200" dirty="0" smtClean="0"/>
              <a:t>Kenya, - a branch of the  company (Unilver Tea Kenya) is looking again at how to use wood from eucalyptus trees as fuel to dry the picked tea-leaves.  The company has:</a:t>
            </a:r>
          </a:p>
          <a:p>
            <a:pPr>
              <a:buFontTx/>
              <a:buChar char="-"/>
            </a:pPr>
            <a:r>
              <a:rPr lang="en-GB" sz="1200" dirty="0" smtClean="0"/>
              <a:t> Changed its tree planting policy, introducing coppicing which cuts back the tree to stimulate growth (will increase wood supply by 15%).</a:t>
            </a:r>
          </a:p>
          <a:p>
            <a:pPr>
              <a:buFontTx/>
              <a:buChar char="-"/>
            </a:pPr>
            <a:r>
              <a:rPr lang="en-GB" sz="1200" dirty="0" smtClean="0"/>
              <a:t> Improved wood burning techniques by drying the wood for longer – with more efficient boilers this will reduce wood consumption by about 25%.</a:t>
            </a:r>
          </a:p>
        </p:txBody>
      </p:sp>
      <p:pic>
        <p:nvPicPr>
          <p:cNvPr id="9220" name="Picture 4" descr="http://www.mobilephone.co.in/wp-content/uploads/2011/01/Nokia-Logo.jpg"/>
          <p:cNvPicPr>
            <a:picLocks noChangeAspect="1" noChangeArrowheads="1"/>
          </p:cNvPicPr>
          <p:nvPr/>
        </p:nvPicPr>
        <p:blipFill>
          <a:blip r:embed="rId3" cstate="print"/>
          <a:srcRect/>
          <a:stretch>
            <a:fillRect/>
          </a:stretch>
        </p:blipFill>
        <p:spPr bwMode="auto">
          <a:xfrm>
            <a:off x="4808984" y="5760640"/>
            <a:ext cx="1227178" cy="836712"/>
          </a:xfrm>
          <a:prstGeom prst="rect">
            <a:avLst/>
          </a:prstGeom>
          <a:noFill/>
          <a:ln>
            <a:solidFill>
              <a:schemeClr val="tx1"/>
            </a:solidFill>
          </a:ln>
          <a:effectLst>
            <a:glow rad="101600">
              <a:srgbClr val="FF3399">
                <a:alpha val="60000"/>
              </a:srgbClr>
            </a:glow>
          </a:effectLst>
        </p:spPr>
      </p:pic>
      <p:sp>
        <p:nvSpPr>
          <p:cNvPr id="9" name="TextBox 8"/>
          <p:cNvSpPr txBox="1"/>
          <p:nvPr/>
        </p:nvSpPr>
        <p:spPr>
          <a:xfrm>
            <a:off x="6249144" y="5859269"/>
            <a:ext cx="3600400" cy="954107"/>
          </a:xfrm>
          <a:prstGeom prst="rect">
            <a:avLst/>
          </a:prstGeom>
          <a:ln/>
        </p:spPr>
        <p:style>
          <a:lnRef idx="1">
            <a:schemeClr val="dk1"/>
          </a:lnRef>
          <a:fillRef idx="2">
            <a:schemeClr val="dk1"/>
          </a:fillRef>
          <a:effectRef idx="1">
            <a:schemeClr val="dk1"/>
          </a:effectRef>
          <a:fontRef idx="minor">
            <a:schemeClr val="dk1"/>
          </a:fontRef>
        </p:style>
        <p:txBody>
          <a:bodyPr wrap="square" rtlCol="0">
            <a:spAutoFit/>
          </a:bodyPr>
          <a:lstStyle/>
          <a:p>
            <a:r>
              <a:rPr lang="en-GB" sz="800" dirty="0" smtClean="0">
                <a:solidFill>
                  <a:srgbClr val="FF0000"/>
                </a:solidFill>
              </a:rPr>
              <a:t>Jan 2011</a:t>
            </a:r>
          </a:p>
          <a:p>
            <a:r>
              <a:rPr lang="en-GB" sz="1200" dirty="0" smtClean="0"/>
              <a:t>Dartmoor National Park Authority is one large organisation that is being more sustainable.  Explain the policies of </a:t>
            </a:r>
            <a:r>
              <a:rPr lang="en-GB" sz="1200" b="1" dirty="0" smtClean="0"/>
              <a:t>one other </a:t>
            </a:r>
            <a:r>
              <a:rPr lang="en-GB" sz="1200" dirty="0" smtClean="0"/>
              <a:t>organisation that has developed to make it more sustainable.  (3)</a:t>
            </a:r>
            <a:endParaRPr lang="en-GB" sz="1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465" y="148218"/>
            <a:ext cx="9577064" cy="461665"/>
          </a:xfrm>
          <a:prstGeom prst="rect">
            <a:avLst/>
          </a:prstGeom>
          <a:solidFill>
            <a:srgbClr val="92D050"/>
          </a:solidFill>
          <a:ln w="28575">
            <a:solidFill>
              <a:schemeClr val="tx1"/>
            </a:solidFill>
          </a:ln>
          <a:effectLst>
            <a:glow rad="139700">
              <a:schemeClr val="accent3">
                <a:satMod val="175000"/>
                <a:alpha val="40000"/>
              </a:schemeClr>
            </a:glow>
            <a:outerShdw blurRad="40000" dist="20000" dir="5400000" rotWithShape="0">
              <a:srgbClr val="000000">
                <a:alpha val="38000"/>
              </a:srgb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2400" b="1" dirty="0" smtClean="0">
                <a:solidFill>
                  <a:schemeClr val="tx1"/>
                </a:solidFill>
              </a:rPr>
              <a:t>Management of transport in urban areas</a:t>
            </a:r>
            <a:endParaRPr lang="en-GB" sz="2400" b="1" dirty="0">
              <a:solidFill>
                <a:schemeClr val="tx1"/>
              </a:solidFill>
            </a:endParaRPr>
          </a:p>
        </p:txBody>
      </p:sp>
      <p:sp>
        <p:nvSpPr>
          <p:cNvPr id="3" name="TextBox 2"/>
          <p:cNvSpPr txBox="1"/>
          <p:nvPr/>
        </p:nvSpPr>
        <p:spPr>
          <a:xfrm>
            <a:off x="56456" y="692696"/>
            <a:ext cx="9777536" cy="1384995"/>
          </a:xfrm>
          <a:prstGeom prst="rect">
            <a:avLst/>
          </a:prstGeom>
          <a:noFill/>
          <a:ln w="28575">
            <a:solidFill>
              <a:schemeClr val="tx1"/>
            </a:solidFill>
          </a:ln>
        </p:spPr>
        <p:txBody>
          <a:bodyPr wrap="square" rtlCol="0">
            <a:spAutoFit/>
          </a:bodyPr>
          <a:lstStyle/>
          <a:p>
            <a:r>
              <a:rPr lang="en-GB" sz="1200" dirty="0" smtClean="0"/>
              <a:t>Sustainable transport involves maintaining the standard of transport that is required for society and the economy to function efficiently without placing too much pressure on the environment.  In the Sustainable Development Strategy for the UK the government has stated that it will need to take action to control the rate of traffic growth, improve the performance of vehicles and make the public aware about the environmental impacts of polluting emissions from transport.  People need to be encouraged to reduce their dependency on cars, but affordable alternative public transport systems must be available to allow them to do this.  There are two ways to manage traffic in urban areas:</a:t>
            </a:r>
          </a:p>
          <a:p>
            <a:pPr marL="342900" indent="-342900">
              <a:buAutoNum type="arabicPeriod"/>
            </a:pPr>
            <a:r>
              <a:rPr lang="en-GB" sz="1200" dirty="0" smtClean="0"/>
              <a:t>Respond to the increasing demand by building more roads.</a:t>
            </a:r>
          </a:p>
          <a:p>
            <a:pPr marL="342900" indent="-342900">
              <a:buAutoNum type="arabicPeriod"/>
            </a:pPr>
            <a:r>
              <a:rPr lang="en-GB" sz="1200" dirty="0" smtClean="0"/>
              <a:t>Reduce traffic with  range of sustainable schemes.</a:t>
            </a:r>
            <a:endParaRPr lang="en-GB" sz="1200" dirty="0"/>
          </a:p>
        </p:txBody>
      </p:sp>
      <p:sp>
        <p:nvSpPr>
          <p:cNvPr id="4" name="TextBox 3"/>
          <p:cNvSpPr txBox="1"/>
          <p:nvPr/>
        </p:nvSpPr>
        <p:spPr>
          <a:xfrm>
            <a:off x="56456" y="2204864"/>
            <a:ext cx="3456384" cy="4524315"/>
          </a:xfrm>
          <a:prstGeom prst="rect">
            <a:avLst/>
          </a:prstGeom>
          <a:noFill/>
          <a:ln w="28575">
            <a:solidFill>
              <a:schemeClr val="tx1"/>
            </a:solidFill>
          </a:ln>
          <a:effectLst>
            <a:glow rad="101600">
              <a:schemeClr val="accent3">
                <a:alpha val="60000"/>
              </a:schemeClr>
            </a:glow>
          </a:effectLst>
        </p:spPr>
        <p:txBody>
          <a:bodyPr wrap="square" rtlCol="0">
            <a:spAutoFit/>
          </a:bodyPr>
          <a:lstStyle/>
          <a:p>
            <a:r>
              <a:rPr lang="en-GB" sz="1100" u="sng" dirty="0" smtClean="0"/>
              <a:t>Congestion Charging</a:t>
            </a:r>
          </a:p>
          <a:p>
            <a:r>
              <a:rPr lang="en-GB" sz="1100" dirty="0" smtClean="0"/>
              <a:t>The practice of making motorists pay to travel into large urban areas during periods of heaviest use.  The aim is to reduce the number of vehicles entering the city which will ease traffic congestion and therefore lower pollution emissions.  It will hopefully lead to more sustainable forms of transport like walking, cycling or public transport being used.</a:t>
            </a:r>
          </a:p>
          <a:p>
            <a:endParaRPr lang="en-GB" sz="800" dirty="0" smtClean="0"/>
          </a:p>
          <a:p>
            <a:r>
              <a:rPr lang="en-GB" sz="1100" dirty="0" smtClean="0"/>
              <a:t>The first city to introduce a congestion charge was Singapore.  Motorists have been charged to go into the central city area since 1974.  A number of other cities have now introduced congestion charging zones including Oslo, London and Stockholm.</a:t>
            </a:r>
          </a:p>
          <a:p>
            <a:endParaRPr lang="en-GB" sz="800" dirty="0" smtClean="0"/>
          </a:p>
          <a:p>
            <a:r>
              <a:rPr lang="en-GB" sz="1100" dirty="0" smtClean="0"/>
              <a:t>London introduced the congestion charge in 2003.  By 2008 it had had the following beneficial effects:</a:t>
            </a:r>
          </a:p>
          <a:p>
            <a:pPr>
              <a:buFontTx/>
              <a:buChar char="-"/>
            </a:pPr>
            <a:r>
              <a:rPr lang="en-GB" sz="1100" dirty="0" smtClean="0"/>
              <a:t> Traffic levels have been reduced by 21%.</a:t>
            </a:r>
          </a:p>
          <a:p>
            <a:pPr>
              <a:buFontTx/>
              <a:buChar char="-"/>
            </a:pPr>
            <a:r>
              <a:rPr lang="en-GB" sz="1100" dirty="0" smtClean="0"/>
              <a:t> 65,000 fewer car journeys a day.</a:t>
            </a:r>
          </a:p>
          <a:p>
            <a:pPr>
              <a:buFontTx/>
              <a:buChar char="-"/>
            </a:pPr>
            <a:r>
              <a:rPr lang="en-GB" sz="1100" dirty="0" smtClean="0"/>
              <a:t> An increase of 29,000 bus passengers entering the zone during the morning peak rush period.</a:t>
            </a:r>
          </a:p>
          <a:p>
            <a:pPr>
              <a:buFontTx/>
              <a:buChar char="-"/>
            </a:pPr>
            <a:r>
              <a:rPr lang="en-GB" sz="1100" dirty="0" smtClean="0"/>
              <a:t> 12% increase in cycle journeys within the zone.</a:t>
            </a:r>
          </a:p>
          <a:p>
            <a:pPr>
              <a:buFontTx/>
              <a:buChar char="-"/>
            </a:pPr>
            <a:r>
              <a:rPr lang="en-GB" sz="1100" dirty="0" smtClean="0"/>
              <a:t> 12% reduction in the emission of nitrous oxide and fine particulates.</a:t>
            </a:r>
          </a:p>
          <a:p>
            <a:pPr>
              <a:buFontTx/>
              <a:buChar char="-"/>
            </a:pPr>
            <a:endParaRPr lang="en-GB" sz="800" dirty="0" smtClean="0"/>
          </a:p>
          <a:p>
            <a:r>
              <a:rPr lang="en-GB" sz="1100" dirty="0" smtClean="0"/>
              <a:t>Durham, which introduced a congestion charge in 2002, has seen an 85% drop in traffic entering the paying zone.</a:t>
            </a:r>
            <a:endParaRPr lang="en-GB" sz="1100" dirty="0"/>
          </a:p>
        </p:txBody>
      </p:sp>
      <p:sp>
        <p:nvSpPr>
          <p:cNvPr id="5" name="TextBox 4"/>
          <p:cNvSpPr txBox="1"/>
          <p:nvPr/>
        </p:nvSpPr>
        <p:spPr>
          <a:xfrm>
            <a:off x="3656856" y="2201083"/>
            <a:ext cx="2880320" cy="4324261"/>
          </a:xfrm>
          <a:prstGeom prst="rect">
            <a:avLst/>
          </a:prstGeom>
          <a:noFill/>
          <a:ln w="28575">
            <a:solidFill>
              <a:schemeClr val="tx1"/>
            </a:solidFill>
          </a:ln>
          <a:effectLst>
            <a:glow rad="101600">
              <a:schemeClr val="accent4">
                <a:lumMod val="60000"/>
                <a:lumOff val="40000"/>
                <a:alpha val="60000"/>
              </a:schemeClr>
            </a:glow>
          </a:effectLst>
        </p:spPr>
        <p:txBody>
          <a:bodyPr wrap="square" rtlCol="0">
            <a:spAutoFit/>
          </a:bodyPr>
          <a:lstStyle/>
          <a:p>
            <a:r>
              <a:rPr lang="en-GB" sz="1100" u="sng" dirty="0" smtClean="0"/>
              <a:t>Park and Ride</a:t>
            </a:r>
          </a:p>
          <a:p>
            <a:r>
              <a:rPr lang="en-GB" sz="1100" dirty="0" smtClean="0"/>
              <a:t>Park and Ride schemes allow shoppers to park their cars in large designated parking areas on the edge of the urban area and catch a bus intro the town centre.  Park and Ride operates in 87 towns and cities sin the UK (e.g. Durham).</a:t>
            </a:r>
          </a:p>
          <a:p>
            <a:endParaRPr lang="en-GB" sz="1100" dirty="0" smtClean="0"/>
          </a:p>
          <a:p>
            <a:r>
              <a:rPr lang="en-GB" sz="1100" dirty="0" smtClean="0"/>
              <a:t>Parking is free but there is often a charge for the bus travel to the city centre.  Park and Ride sites are usually located on the main routes coming into the urban area, so they are easily accessible for the greatest number of car users.</a:t>
            </a:r>
          </a:p>
          <a:p>
            <a:endParaRPr lang="en-GB" sz="1100" dirty="0" smtClean="0"/>
          </a:p>
          <a:p>
            <a:r>
              <a:rPr lang="en-GB" sz="1100" dirty="0" smtClean="0"/>
              <a:t>Cambridge park and Ride:</a:t>
            </a:r>
          </a:p>
          <a:p>
            <a:pPr>
              <a:buFontTx/>
              <a:buChar char="-"/>
            </a:pPr>
            <a:r>
              <a:rPr lang="en-GB" sz="1100" dirty="0" smtClean="0"/>
              <a:t>5 P&amp;R sites covering all main routes coming into the city.</a:t>
            </a:r>
          </a:p>
          <a:p>
            <a:pPr>
              <a:buFontTx/>
              <a:buChar char="-"/>
            </a:pPr>
            <a:r>
              <a:rPr lang="en-GB" sz="1100" dirty="0" smtClean="0"/>
              <a:t> 4,500 parking spaces available.</a:t>
            </a:r>
          </a:p>
          <a:p>
            <a:pPr>
              <a:buFontTx/>
              <a:buChar char="-"/>
            </a:pPr>
            <a:r>
              <a:rPr lang="en-GB" sz="1100" dirty="0" smtClean="0"/>
              <a:t> Double-decker buses carrying up to 70 passengers leave the parks every 10 minutes during the day Mon – Sat.</a:t>
            </a:r>
          </a:p>
          <a:p>
            <a:pPr>
              <a:buFontTx/>
              <a:buChar char="-"/>
            </a:pPr>
            <a:r>
              <a:rPr lang="en-GB" sz="1100" dirty="0" smtClean="0"/>
              <a:t> Costs £2.20 per day to catch the bus into the city centre.</a:t>
            </a:r>
          </a:p>
          <a:p>
            <a:pPr>
              <a:buFontTx/>
              <a:buChar char="-"/>
            </a:pPr>
            <a:r>
              <a:rPr lang="en-GB" sz="1100" dirty="0" smtClean="0"/>
              <a:t> Sites are well lit and have security systems opening during opening hours – waiting rooms, toilets, baby changing facilities.</a:t>
            </a:r>
            <a:endParaRPr lang="en-GB" sz="1100" dirty="0"/>
          </a:p>
        </p:txBody>
      </p:sp>
      <p:sp>
        <p:nvSpPr>
          <p:cNvPr id="6" name="TextBox 5"/>
          <p:cNvSpPr txBox="1"/>
          <p:nvPr/>
        </p:nvSpPr>
        <p:spPr>
          <a:xfrm>
            <a:off x="6681192" y="2204864"/>
            <a:ext cx="3168352" cy="2800767"/>
          </a:xfrm>
          <a:prstGeom prst="rect">
            <a:avLst/>
          </a:prstGeom>
          <a:noFill/>
          <a:ln w="28575">
            <a:solidFill>
              <a:schemeClr val="tx1"/>
            </a:solidFill>
          </a:ln>
          <a:effectLst>
            <a:glow rad="101600">
              <a:srgbClr val="FFFF00">
                <a:alpha val="60000"/>
              </a:srgbClr>
            </a:glow>
          </a:effectLst>
        </p:spPr>
        <p:txBody>
          <a:bodyPr wrap="square" rtlCol="0">
            <a:spAutoFit/>
          </a:bodyPr>
          <a:lstStyle/>
          <a:p>
            <a:r>
              <a:rPr lang="en-GB" sz="1100" u="sng" dirty="0" smtClean="0"/>
              <a:t>Other  Sustainable Transport Schemes</a:t>
            </a:r>
          </a:p>
          <a:p>
            <a:r>
              <a:rPr lang="en-GB" sz="1100" dirty="0" smtClean="0"/>
              <a:t>- Car sharing where workers share lifts to work using their own cars.  If half of UK motorists received a lift one day a week vehicle congestion and pollution would be reduced by 10% and traffic jams by 20%.</a:t>
            </a:r>
          </a:p>
          <a:p>
            <a:pPr>
              <a:buFontTx/>
              <a:buChar char="-"/>
            </a:pPr>
            <a:r>
              <a:rPr lang="en-GB" sz="1100" dirty="0" smtClean="0"/>
              <a:t>Designated cycle and walking paths within the urban area.  E.g. Milton Keynes = 273km of cycle paths.</a:t>
            </a:r>
          </a:p>
          <a:p>
            <a:pPr>
              <a:buFontTx/>
              <a:buChar char="-"/>
            </a:pPr>
            <a:r>
              <a:rPr lang="en-GB" sz="1100" dirty="0" smtClean="0"/>
              <a:t> Road lanes that only allow cars with at least two passengers to use them.</a:t>
            </a:r>
          </a:p>
          <a:p>
            <a:pPr>
              <a:buFontTx/>
              <a:buChar char="-"/>
            </a:pPr>
            <a:r>
              <a:rPr lang="en-GB" sz="1100" dirty="0" smtClean="0"/>
              <a:t> Pedestrianised areas which restrict private vehicle access but allow buses and trams to operate.</a:t>
            </a:r>
          </a:p>
          <a:p>
            <a:pPr>
              <a:buFontTx/>
              <a:buChar char="-"/>
            </a:pPr>
            <a:r>
              <a:rPr lang="en-GB" sz="1100" dirty="0" smtClean="0"/>
              <a:t> Road lanes which give priority to buses ensuring they get an easy passage through congested areas.</a:t>
            </a:r>
          </a:p>
          <a:p>
            <a:pPr>
              <a:buFontTx/>
              <a:buChar char="-"/>
            </a:pPr>
            <a:r>
              <a:rPr lang="en-GB" sz="1100" dirty="0" smtClean="0"/>
              <a:t> Restricting car parking in central urban areas so motorists are forced to use public transport.;</a:t>
            </a:r>
            <a:endParaRPr lang="en-GB" sz="1100" dirty="0"/>
          </a:p>
        </p:txBody>
      </p:sp>
      <p:pic>
        <p:nvPicPr>
          <p:cNvPr id="7170" name="Picture 2" descr="http://www.davyhulme.net/car_clipart.jpg"/>
          <p:cNvPicPr>
            <a:picLocks noChangeAspect="1" noChangeArrowheads="1"/>
          </p:cNvPicPr>
          <p:nvPr/>
        </p:nvPicPr>
        <p:blipFill>
          <a:blip r:embed="rId3" cstate="print"/>
          <a:srcRect/>
          <a:stretch>
            <a:fillRect/>
          </a:stretch>
        </p:blipFill>
        <p:spPr bwMode="auto">
          <a:xfrm>
            <a:off x="9129464" y="1484784"/>
            <a:ext cx="576064" cy="576064"/>
          </a:xfrm>
          <a:prstGeom prst="rect">
            <a:avLst/>
          </a:prstGeom>
          <a:noFill/>
        </p:spPr>
      </p:pic>
      <p:sp>
        <p:nvSpPr>
          <p:cNvPr id="8" name="TextBox 7"/>
          <p:cNvSpPr txBox="1"/>
          <p:nvPr/>
        </p:nvSpPr>
        <p:spPr>
          <a:xfrm>
            <a:off x="6609184" y="6043935"/>
            <a:ext cx="3240360" cy="769441"/>
          </a:xfrm>
          <a:prstGeom prst="rect">
            <a:avLst/>
          </a:prstGeom>
          <a:ln/>
        </p:spPr>
        <p:style>
          <a:lnRef idx="1">
            <a:schemeClr val="dk1"/>
          </a:lnRef>
          <a:fillRef idx="2">
            <a:schemeClr val="dk1"/>
          </a:fillRef>
          <a:effectRef idx="1">
            <a:schemeClr val="dk1"/>
          </a:effectRef>
          <a:fontRef idx="minor">
            <a:schemeClr val="dk1"/>
          </a:fontRef>
        </p:style>
        <p:txBody>
          <a:bodyPr wrap="square" rtlCol="0">
            <a:spAutoFit/>
          </a:bodyPr>
          <a:lstStyle/>
          <a:p>
            <a:r>
              <a:rPr lang="en-GB" sz="800" dirty="0" smtClean="0">
                <a:solidFill>
                  <a:srgbClr val="FF0000"/>
                </a:solidFill>
              </a:rPr>
              <a:t>June 2010</a:t>
            </a:r>
          </a:p>
          <a:p>
            <a:r>
              <a:rPr lang="en-GB" sz="1200" dirty="0" smtClean="0"/>
              <a:t>Explain how transport is being managed in urban areas.  You should refer to a number of different sustainable schemes in your answer.  (6)</a:t>
            </a:r>
            <a:endParaRPr lang="en-GB" sz="1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465" y="148218"/>
            <a:ext cx="9577064" cy="461665"/>
          </a:xfrm>
          <a:prstGeom prst="rect">
            <a:avLst/>
          </a:prstGeom>
          <a:solidFill>
            <a:srgbClr val="92D050"/>
          </a:solidFill>
          <a:ln w="28575">
            <a:solidFill>
              <a:schemeClr val="tx1"/>
            </a:solidFill>
          </a:ln>
          <a:effectLst>
            <a:glow rad="139700">
              <a:schemeClr val="accent3">
                <a:satMod val="175000"/>
                <a:alpha val="40000"/>
              </a:schemeClr>
            </a:glow>
            <a:outerShdw blurRad="40000" dist="20000" dir="5400000" rotWithShape="0">
              <a:srgbClr val="000000">
                <a:alpha val="38000"/>
              </a:srgb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sz="2400" b="1" dirty="0" smtClean="0">
                <a:solidFill>
                  <a:schemeClr val="tx1"/>
                </a:solidFill>
              </a:rPr>
              <a:t>The effects of resource extraction from TRFs and their management</a:t>
            </a:r>
            <a:endParaRPr lang="en-GB" sz="2400" b="1" dirty="0">
              <a:solidFill>
                <a:schemeClr val="tx1"/>
              </a:solidFill>
            </a:endParaRPr>
          </a:p>
        </p:txBody>
      </p:sp>
      <p:sp>
        <p:nvSpPr>
          <p:cNvPr id="14" name="TextBox 13"/>
          <p:cNvSpPr txBox="1"/>
          <p:nvPr/>
        </p:nvSpPr>
        <p:spPr>
          <a:xfrm>
            <a:off x="8841432" y="260648"/>
            <a:ext cx="1008112" cy="246221"/>
          </a:xfrm>
          <a:prstGeom prst="rect">
            <a:avLst/>
          </a:prstGeom>
          <a:solidFill>
            <a:srgbClr val="FFFF00"/>
          </a:solidFill>
          <a:ln w="28575">
            <a:solidFill>
              <a:schemeClr val="tx1"/>
            </a:solidFill>
          </a:ln>
        </p:spPr>
        <p:txBody>
          <a:bodyPr wrap="square" rtlCol="0">
            <a:spAutoFit/>
          </a:bodyPr>
          <a:lstStyle/>
          <a:p>
            <a:pPr algn="ctr"/>
            <a:r>
              <a:rPr lang="en-GB" sz="1000" b="1" dirty="0" smtClean="0"/>
              <a:t>EFFECTS</a:t>
            </a:r>
            <a:endParaRPr lang="en-GB" sz="1000" b="1" dirty="0"/>
          </a:p>
        </p:txBody>
      </p:sp>
      <p:sp>
        <p:nvSpPr>
          <p:cNvPr id="7" name="TextBox 6"/>
          <p:cNvSpPr txBox="1"/>
          <p:nvPr/>
        </p:nvSpPr>
        <p:spPr>
          <a:xfrm>
            <a:off x="3656856" y="2681044"/>
            <a:ext cx="2664296" cy="1107996"/>
          </a:xfrm>
          <a:prstGeom prst="rect">
            <a:avLst/>
          </a:prstGeom>
          <a:noFill/>
          <a:ln w="28575">
            <a:solidFill>
              <a:schemeClr val="tx1"/>
            </a:solidFill>
          </a:ln>
          <a:effectLst>
            <a:glow rad="101600">
              <a:schemeClr val="accent3">
                <a:alpha val="60000"/>
              </a:schemeClr>
            </a:glow>
          </a:effectLst>
        </p:spPr>
        <p:txBody>
          <a:bodyPr wrap="square" rtlCol="0">
            <a:spAutoFit/>
          </a:bodyPr>
          <a:lstStyle/>
          <a:p>
            <a:r>
              <a:rPr lang="en-GB" sz="1100" b="1" dirty="0" smtClean="0"/>
              <a:t>DEFORESTATION</a:t>
            </a:r>
          </a:p>
          <a:p>
            <a:r>
              <a:rPr lang="en-GB" sz="1100" dirty="0" smtClean="0"/>
              <a:t>To set up their operations, companies open roads through forests.  These bring settlers who have access to timber and new land, and who may engage in slash-and-burn activities and logging.</a:t>
            </a:r>
          </a:p>
        </p:txBody>
      </p:sp>
      <p:sp>
        <p:nvSpPr>
          <p:cNvPr id="10" name="TextBox 9"/>
          <p:cNvSpPr txBox="1"/>
          <p:nvPr/>
        </p:nvSpPr>
        <p:spPr>
          <a:xfrm>
            <a:off x="6753200" y="3062570"/>
            <a:ext cx="2808312" cy="1277273"/>
          </a:xfrm>
          <a:prstGeom prst="rect">
            <a:avLst/>
          </a:prstGeom>
          <a:noFill/>
          <a:ln w="28575">
            <a:solidFill>
              <a:schemeClr val="tx1"/>
            </a:solidFill>
          </a:ln>
          <a:effectLst>
            <a:glow rad="101600">
              <a:srgbClr val="FF0066">
                <a:alpha val="60000"/>
              </a:srgbClr>
            </a:glow>
          </a:effectLst>
        </p:spPr>
        <p:txBody>
          <a:bodyPr wrap="square" rtlCol="0">
            <a:spAutoFit/>
          </a:bodyPr>
          <a:lstStyle/>
          <a:p>
            <a:r>
              <a:rPr lang="en-GB" sz="1100" b="1" dirty="0" smtClean="0"/>
              <a:t>LOCAL CONFLICTS</a:t>
            </a:r>
          </a:p>
          <a:p>
            <a:r>
              <a:rPr lang="en-GB" sz="1100" dirty="0" smtClean="0"/>
              <a:t>Indigenous and local people often gain the least from natural resources extracting but stand to lose the most.  Compensation from energy firms and the government is often very small.  In addition, local communities are not always informed of extraction projects.</a:t>
            </a:r>
          </a:p>
        </p:txBody>
      </p:sp>
      <p:sp>
        <p:nvSpPr>
          <p:cNvPr id="11" name="TextBox 10"/>
          <p:cNvSpPr txBox="1"/>
          <p:nvPr/>
        </p:nvSpPr>
        <p:spPr>
          <a:xfrm>
            <a:off x="200472" y="3015823"/>
            <a:ext cx="3024336" cy="1277273"/>
          </a:xfrm>
          <a:prstGeom prst="rect">
            <a:avLst/>
          </a:prstGeom>
          <a:noFill/>
          <a:ln w="28575">
            <a:solidFill>
              <a:schemeClr val="tx1"/>
            </a:solidFill>
          </a:ln>
          <a:effectLst>
            <a:glow rad="101600">
              <a:srgbClr val="FFFF00">
                <a:alpha val="60000"/>
              </a:srgbClr>
            </a:glow>
          </a:effectLst>
        </p:spPr>
        <p:txBody>
          <a:bodyPr wrap="square" rtlCol="0">
            <a:spAutoFit/>
          </a:bodyPr>
          <a:lstStyle/>
          <a:p>
            <a:r>
              <a:rPr lang="en-GB" sz="1100" b="1" dirty="0" smtClean="0"/>
              <a:t>BIODIVERSITY LOSS</a:t>
            </a:r>
          </a:p>
          <a:p>
            <a:r>
              <a:rPr lang="en-GB" sz="1100" dirty="0" smtClean="0"/>
              <a:t>Fragmentation of natural habitats caused by the installation of pipelines leads to species having smaller populations that are not viable in the long term.  Companies operating close to (or even inside) protected areas don't always follow the rules laid down to maintain biodiversity.</a:t>
            </a:r>
          </a:p>
        </p:txBody>
      </p:sp>
      <p:sp>
        <p:nvSpPr>
          <p:cNvPr id="12" name="TextBox 11"/>
          <p:cNvSpPr txBox="1"/>
          <p:nvPr/>
        </p:nvSpPr>
        <p:spPr>
          <a:xfrm>
            <a:off x="272480" y="5229200"/>
            <a:ext cx="2448272" cy="1277273"/>
          </a:xfrm>
          <a:prstGeom prst="rect">
            <a:avLst/>
          </a:prstGeom>
          <a:noFill/>
          <a:ln w="28575">
            <a:solidFill>
              <a:schemeClr val="tx1"/>
            </a:solidFill>
          </a:ln>
          <a:effectLst>
            <a:glow rad="101600">
              <a:srgbClr val="00B0F0">
                <a:alpha val="60000"/>
              </a:srgbClr>
            </a:glow>
          </a:effectLst>
        </p:spPr>
        <p:txBody>
          <a:bodyPr wrap="square" rtlCol="0">
            <a:spAutoFit/>
          </a:bodyPr>
          <a:lstStyle/>
          <a:p>
            <a:r>
              <a:rPr lang="en-GB" sz="1100" b="1" dirty="0" smtClean="0"/>
              <a:t>SOIL AND AQUATIC POLLUTION</a:t>
            </a:r>
          </a:p>
          <a:p>
            <a:r>
              <a:rPr lang="en-GB" sz="1100" dirty="0" smtClean="0"/>
              <a:t>Many things can go wrong as oil is brought to the surface and processed.  Soils and toxic by-products are sometimes dumped near the site or stored in open waste pits – polluting the surrounding lands and water.</a:t>
            </a:r>
          </a:p>
        </p:txBody>
      </p:sp>
      <p:sp>
        <p:nvSpPr>
          <p:cNvPr id="13" name="TextBox 12"/>
          <p:cNvSpPr txBox="1"/>
          <p:nvPr/>
        </p:nvSpPr>
        <p:spPr>
          <a:xfrm>
            <a:off x="6969224" y="5586625"/>
            <a:ext cx="2736304" cy="938719"/>
          </a:xfrm>
          <a:prstGeom prst="rect">
            <a:avLst/>
          </a:prstGeom>
          <a:noFill/>
          <a:ln w="28575">
            <a:solidFill>
              <a:schemeClr val="tx1"/>
            </a:solidFill>
          </a:ln>
          <a:effectLst>
            <a:glow rad="101600">
              <a:schemeClr val="accent4">
                <a:lumMod val="75000"/>
                <a:alpha val="60000"/>
              </a:schemeClr>
            </a:glow>
          </a:effectLst>
        </p:spPr>
        <p:txBody>
          <a:bodyPr wrap="square" rtlCol="0">
            <a:spAutoFit/>
          </a:bodyPr>
          <a:lstStyle/>
          <a:p>
            <a:r>
              <a:rPr lang="en-GB" sz="1100" b="1" dirty="0" smtClean="0"/>
              <a:t>AIR POLLUTION</a:t>
            </a:r>
          </a:p>
          <a:p>
            <a:r>
              <a:rPr lang="en-GB" sz="1100" dirty="0" smtClean="0"/>
              <a:t>Some of the by-products of natural gas are burned in the open air.  The flames pollute the atmosphere and can cause fires, threatening the lives of local inhabitants.</a:t>
            </a:r>
          </a:p>
        </p:txBody>
      </p:sp>
      <p:sp>
        <p:nvSpPr>
          <p:cNvPr id="17" name="TextBox 16"/>
          <p:cNvSpPr txBox="1"/>
          <p:nvPr/>
        </p:nvSpPr>
        <p:spPr>
          <a:xfrm>
            <a:off x="200472" y="836712"/>
            <a:ext cx="9505056" cy="1446550"/>
          </a:xfrm>
          <a:prstGeom prst="rect">
            <a:avLst/>
          </a:prstGeom>
          <a:solidFill>
            <a:srgbClr val="FFFF00"/>
          </a:solidFill>
          <a:ln w="28575">
            <a:solidFill>
              <a:schemeClr val="tx1"/>
            </a:solidFill>
          </a:ln>
          <a:effectLst/>
        </p:spPr>
        <p:txBody>
          <a:bodyPr wrap="square" rtlCol="0">
            <a:spAutoFit/>
          </a:bodyPr>
          <a:lstStyle/>
          <a:p>
            <a:r>
              <a:rPr lang="en-GB" sz="1100" dirty="0" smtClean="0"/>
              <a:t>Tropical Rainforests are lightly populated regions, often inhabited by groups who have little power in the capital city.  These peoples have often lived sustainably in the rainforest for many thousands of years, living off its resources without plundering them.</a:t>
            </a:r>
          </a:p>
          <a:p>
            <a:endParaRPr lang="en-GB" sz="1100" dirty="0" smtClean="0"/>
          </a:p>
          <a:p>
            <a:r>
              <a:rPr lang="en-GB" sz="1100" dirty="0" smtClean="0"/>
              <a:t>Rainforests are ‘fragile’ because the vegetation grows very quickly but also breaks down very quickly.  In the wet and hot conditions, leaves rot in days rather than weeks.  As soon as they rot , the nutrients released are taken up by plant growth.  If you remove this vegetation you remove the source of the nutrients and the soil rapidly becomes infertile and useless.</a:t>
            </a:r>
          </a:p>
          <a:p>
            <a:endParaRPr lang="en-GB" sz="1100" dirty="0" smtClean="0"/>
          </a:p>
          <a:p>
            <a:r>
              <a:rPr lang="en-GB" sz="1100" dirty="0" smtClean="0"/>
              <a:t>In such ‘fragile’ environments the impacts of human activities are more obvious and the damage done is hard to reverse.</a:t>
            </a:r>
          </a:p>
        </p:txBody>
      </p:sp>
      <p:pic>
        <p:nvPicPr>
          <p:cNvPr id="46082" name="Picture 2" descr="http://4.bp.blogspot.com/-aLRqj-1YylU/Tbq9NX6scWI/AAAAAAAAIVc/oGdkGagg34I/s1600/Amazon+Rainforest+by+view+world+beauty+%25282%2529.jpg"/>
          <p:cNvPicPr>
            <a:picLocks noChangeAspect="1" noChangeArrowheads="1"/>
          </p:cNvPicPr>
          <p:nvPr/>
        </p:nvPicPr>
        <p:blipFill>
          <a:blip r:embed="rId2" cstate="print"/>
          <a:srcRect/>
          <a:stretch>
            <a:fillRect/>
          </a:stretch>
        </p:blipFill>
        <p:spPr bwMode="auto">
          <a:xfrm>
            <a:off x="3800872" y="4365104"/>
            <a:ext cx="2259508" cy="2082141"/>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465" y="148218"/>
            <a:ext cx="9577064" cy="461665"/>
          </a:xfrm>
          <a:prstGeom prst="rect">
            <a:avLst/>
          </a:prstGeom>
          <a:solidFill>
            <a:srgbClr val="92D050"/>
          </a:solidFill>
          <a:ln w="28575">
            <a:solidFill>
              <a:schemeClr val="tx1"/>
            </a:solidFill>
          </a:ln>
          <a:effectLst>
            <a:glow rad="139700">
              <a:schemeClr val="accent3">
                <a:satMod val="175000"/>
                <a:alpha val="40000"/>
              </a:schemeClr>
            </a:glow>
            <a:outerShdw blurRad="40000" dist="20000" dir="5400000" rotWithShape="0">
              <a:srgbClr val="000000">
                <a:alpha val="38000"/>
              </a:srgb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sz="2400" b="1" dirty="0" smtClean="0">
                <a:solidFill>
                  <a:schemeClr val="tx1"/>
                </a:solidFill>
              </a:rPr>
              <a:t>The effects of resource extraction from TRFs and their management</a:t>
            </a:r>
            <a:endParaRPr lang="en-GB" sz="2400" b="1" dirty="0">
              <a:solidFill>
                <a:schemeClr val="tx1"/>
              </a:solidFill>
            </a:endParaRPr>
          </a:p>
        </p:txBody>
      </p:sp>
      <p:sp>
        <p:nvSpPr>
          <p:cNvPr id="14" name="TextBox 13"/>
          <p:cNvSpPr txBox="1"/>
          <p:nvPr/>
        </p:nvSpPr>
        <p:spPr>
          <a:xfrm>
            <a:off x="8841432" y="260648"/>
            <a:ext cx="1008112" cy="246221"/>
          </a:xfrm>
          <a:prstGeom prst="rect">
            <a:avLst/>
          </a:prstGeom>
          <a:solidFill>
            <a:srgbClr val="FFFF00"/>
          </a:solidFill>
          <a:ln w="28575">
            <a:solidFill>
              <a:schemeClr val="tx1"/>
            </a:solidFill>
          </a:ln>
        </p:spPr>
        <p:txBody>
          <a:bodyPr wrap="square" rtlCol="0">
            <a:spAutoFit/>
          </a:bodyPr>
          <a:lstStyle/>
          <a:p>
            <a:pPr algn="ctr"/>
            <a:r>
              <a:rPr lang="en-GB" sz="1000" b="1" dirty="0" smtClean="0"/>
              <a:t>EFFECTS</a:t>
            </a:r>
            <a:endParaRPr lang="en-GB" sz="1000" b="1" dirty="0"/>
          </a:p>
        </p:txBody>
      </p:sp>
      <p:pic>
        <p:nvPicPr>
          <p:cNvPr id="50178" name="Picture 2" descr="http://www.mongabay.com/images/rainforests/world-rainforest-map.jpg"/>
          <p:cNvPicPr>
            <a:picLocks noChangeAspect="1" noChangeArrowheads="1"/>
          </p:cNvPicPr>
          <p:nvPr/>
        </p:nvPicPr>
        <p:blipFill>
          <a:blip r:embed="rId2" cstate="print"/>
          <a:srcRect/>
          <a:stretch>
            <a:fillRect/>
          </a:stretch>
        </p:blipFill>
        <p:spPr bwMode="auto">
          <a:xfrm>
            <a:off x="3440832" y="2708920"/>
            <a:ext cx="3044791" cy="1565780"/>
          </a:xfrm>
          <a:prstGeom prst="rect">
            <a:avLst/>
          </a:prstGeom>
          <a:noFill/>
          <a:ln>
            <a:solidFill>
              <a:schemeClr val="tx1"/>
            </a:solidFill>
          </a:ln>
        </p:spPr>
      </p:pic>
      <p:sp>
        <p:nvSpPr>
          <p:cNvPr id="15" name="TextBox 14"/>
          <p:cNvSpPr txBox="1"/>
          <p:nvPr/>
        </p:nvSpPr>
        <p:spPr>
          <a:xfrm>
            <a:off x="128464" y="855583"/>
            <a:ext cx="5400600" cy="1277273"/>
          </a:xfrm>
          <a:prstGeom prst="rect">
            <a:avLst/>
          </a:prstGeom>
          <a:noFill/>
          <a:ln w="28575">
            <a:solidFill>
              <a:schemeClr val="tx1"/>
            </a:solidFill>
          </a:ln>
          <a:effectLst>
            <a:glow rad="101600">
              <a:srgbClr val="00B050">
                <a:alpha val="60000"/>
              </a:srgbClr>
            </a:glow>
          </a:effectLst>
        </p:spPr>
        <p:txBody>
          <a:bodyPr wrap="square" rtlCol="0">
            <a:spAutoFit/>
          </a:bodyPr>
          <a:lstStyle/>
          <a:p>
            <a:r>
              <a:rPr lang="en-GB" sz="1100" b="1" dirty="0" smtClean="0"/>
              <a:t>MINING - BRAZIL</a:t>
            </a:r>
          </a:p>
          <a:p>
            <a:r>
              <a:rPr lang="en-GB" sz="1100" dirty="0" smtClean="0"/>
              <a:t>A variety of minerals are extracted from the Amazon rainforest in Brazil:</a:t>
            </a:r>
          </a:p>
          <a:p>
            <a:pPr>
              <a:buFontTx/>
              <a:buChar char="-"/>
            </a:pPr>
            <a:r>
              <a:rPr lang="en-GB" sz="1100" dirty="0" smtClean="0"/>
              <a:t>The Carajas iron ore mining project uses wood from the forest to power its pig iron plants, resulting in annual deforestation of 6100km².</a:t>
            </a:r>
          </a:p>
          <a:p>
            <a:pPr>
              <a:buFontTx/>
              <a:buChar char="-"/>
            </a:pPr>
            <a:r>
              <a:rPr lang="en-GB" sz="1100" dirty="0" smtClean="0"/>
              <a:t> Mercury is used in gold mining – this is very toxic and is found in high concentration in fish.  90% of the fish caught in the gold mining region are decontaminated with mercury.  If eaten it causes cancer and high miscarriage rates among local tribes people.</a:t>
            </a:r>
          </a:p>
        </p:txBody>
      </p:sp>
      <p:sp>
        <p:nvSpPr>
          <p:cNvPr id="16" name="TextBox 15"/>
          <p:cNvSpPr txBox="1"/>
          <p:nvPr/>
        </p:nvSpPr>
        <p:spPr>
          <a:xfrm>
            <a:off x="128464" y="2467630"/>
            <a:ext cx="1944216" cy="3985706"/>
          </a:xfrm>
          <a:prstGeom prst="rect">
            <a:avLst/>
          </a:prstGeom>
          <a:noFill/>
          <a:ln w="28575">
            <a:solidFill>
              <a:schemeClr val="tx1"/>
            </a:solidFill>
          </a:ln>
          <a:effectLst>
            <a:glow rad="101600">
              <a:schemeClr val="accent2">
                <a:lumMod val="75000"/>
                <a:alpha val="60000"/>
              </a:schemeClr>
            </a:glow>
          </a:effectLst>
        </p:spPr>
        <p:txBody>
          <a:bodyPr wrap="square" rtlCol="0">
            <a:spAutoFit/>
          </a:bodyPr>
          <a:lstStyle/>
          <a:p>
            <a:r>
              <a:rPr lang="en-GB" sz="1100" b="1" dirty="0" smtClean="0"/>
              <a:t>OIL EXTRACTION - ECUADOR</a:t>
            </a:r>
          </a:p>
          <a:p>
            <a:r>
              <a:rPr lang="en-GB" sz="1100" dirty="0" smtClean="0"/>
              <a:t>Oil is extracted from the Oriente region of Ecuador.</a:t>
            </a:r>
          </a:p>
          <a:p>
            <a:pPr>
              <a:buFontTx/>
              <a:buChar char="-"/>
            </a:pPr>
            <a:r>
              <a:rPr lang="en-GB" sz="1100" dirty="0" smtClean="0"/>
              <a:t>Toxic waste water mixed with crude oil seeps out of 600 unlined pits into the subsoil, polluting surrounding freshwater and farmland.</a:t>
            </a:r>
          </a:p>
          <a:p>
            <a:pPr>
              <a:buFontTx/>
              <a:buChar char="-"/>
            </a:pPr>
            <a:r>
              <a:rPr lang="en-GB" sz="1100" dirty="0" smtClean="0"/>
              <a:t> Hydrocarbons are concentrated 200-300x more in the water than is permissible in water used for human consumption.  Stomach cancer is 5x more frequent in oil exploitation areas and there are may more miscarriages amongst indigenous people.</a:t>
            </a:r>
          </a:p>
          <a:p>
            <a:pPr>
              <a:buFontTx/>
              <a:buChar char="-"/>
            </a:pPr>
            <a:r>
              <a:rPr lang="en-GB" sz="1100" dirty="0" smtClean="0"/>
              <a:t> Many plants such as the periwinkle which can be used to cure childhood leukaemia are now an endangered species.</a:t>
            </a:r>
          </a:p>
        </p:txBody>
      </p:sp>
      <p:sp>
        <p:nvSpPr>
          <p:cNvPr id="7" name="TextBox 6"/>
          <p:cNvSpPr txBox="1"/>
          <p:nvPr/>
        </p:nvSpPr>
        <p:spPr>
          <a:xfrm>
            <a:off x="2216696" y="4498955"/>
            <a:ext cx="3960440" cy="2123658"/>
          </a:xfrm>
          <a:prstGeom prst="rect">
            <a:avLst/>
          </a:prstGeom>
          <a:noFill/>
          <a:ln w="28575">
            <a:solidFill>
              <a:schemeClr val="tx1"/>
            </a:solidFill>
          </a:ln>
          <a:effectLst>
            <a:glow rad="101600">
              <a:srgbClr val="FFC000">
                <a:alpha val="60000"/>
              </a:srgbClr>
            </a:glow>
          </a:effectLst>
        </p:spPr>
        <p:txBody>
          <a:bodyPr wrap="square" rtlCol="0">
            <a:spAutoFit/>
          </a:bodyPr>
          <a:lstStyle/>
          <a:p>
            <a:r>
              <a:rPr lang="en-GB" sz="1100" b="1" dirty="0" smtClean="0"/>
              <a:t>GAS PROJECT - PERU</a:t>
            </a:r>
          </a:p>
          <a:p>
            <a:r>
              <a:rPr lang="en-GB" sz="1100" dirty="0" smtClean="0"/>
              <a:t>In the Camisea region there is a large natural gas and pipeline project.  This is home to many Amazonian tribes including the Yine, Nanti and Nahua.</a:t>
            </a:r>
          </a:p>
          <a:p>
            <a:r>
              <a:rPr lang="en-GB" sz="1100" dirty="0" smtClean="0"/>
              <a:t>Effects:</a:t>
            </a:r>
          </a:p>
          <a:p>
            <a:pPr>
              <a:buFontTx/>
              <a:buChar char="-"/>
            </a:pPr>
            <a:r>
              <a:rPr lang="en-GB" sz="1100" dirty="0" smtClean="0"/>
              <a:t> Deforestation has caused drainage to be altered, habitats destroyed and animal movements to be disturbed.</a:t>
            </a:r>
          </a:p>
          <a:p>
            <a:pPr>
              <a:buFontTx/>
              <a:buChar char="-"/>
            </a:pPr>
            <a:r>
              <a:rPr lang="en-GB" sz="1100" dirty="0" smtClean="0"/>
              <a:t> Soil erosion and landslides have been caused resulting in the silting up of local rivers – this has led to a decline in fish catches which has caused a rise in malnutrition.</a:t>
            </a:r>
          </a:p>
          <a:p>
            <a:pPr>
              <a:buFontTx/>
              <a:buChar char="-"/>
            </a:pPr>
            <a:r>
              <a:rPr lang="en-GB" sz="1100" dirty="0" smtClean="0"/>
              <a:t> Tribal people have caught diseases that they are not immune to.</a:t>
            </a:r>
          </a:p>
          <a:p>
            <a:pPr>
              <a:buFontTx/>
              <a:buChar char="-"/>
            </a:pPr>
            <a:r>
              <a:rPr lang="en-GB" sz="1100" dirty="0" smtClean="0"/>
              <a:t> Only ¼ of the Nanti live to be teenagers.</a:t>
            </a:r>
          </a:p>
        </p:txBody>
      </p:sp>
      <p:sp>
        <p:nvSpPr>
          <p:cNvPr id="8" name="TextBox 7"/>
          <p:cNvSpPr txBox="1"/>
          <p:nvPr/>
        </p:nvSpPr>
        <p:spPr>
          <a:xfrm>
            <a:off x="5817096" y="836712"/>
            <a:ext cx="3888432" cy="1615827"/>
          </a:xfrm>
          <a:prstGeom prst="rect">
            <a:avLst/>
          </a:prstGeom>
          <a:noFill/>
          <a:ln w="28575">
            <a:solidFill>
              <a:schemeClr val="tx1"/>
            </a:solidFill>
          </a:ln>
          <a:effectLst>
            <a:glow rad="101600">
              <a:schemeClr val="accent4">
                <a:lumMod val="75000"/>
                <a:alpha val="60000"/>
              </a:schemeClr>
            </a:glow>
          </a:effectLst>
        </p:spPr>
        <p:txBody>
          <a:bodyPr wrap="square" rtlCol="0">
            <a:spAutoFit/>
          </a:bodyPr>
          <a:lstStyle/>
          <a:p>
            <a:r>
              <a:rPr lang="en-GB" sz="1100" b="1" dirty="0" smtClean="0"/>
              <a:t>LOGGING - CAMEROON</a:t>
            </a:r>
          </a:p>
          <a:p>
            <a:r>
              <a:rPr lang="en-GB" sz="1100" dirty="0" smtClean="0"/>
              <a:t>Large areas of the Cameroon have been cut down for commercial wood production.</a:t>
            </a:r>
          </a:p>
          <a:p>
            <a:pPr>
              <a:buFontTx/>
              <a:buChar char="-"/>
            </a:pPr>
            <a:r>
              <a:rPr lang="en-GB" sz="1100" dirty="0" smtClean="0"/>
              <a:t>Roads built by the logging companies have opened up the forest for illegal loggers and commercial hunting.  This has led to slaughtering of animals such as elephant and gorilla.</a:t>
            </a:r>
          </a:p>
          <a:p>
            <a:pPr>
              <a:buFontTx/>
              <a:buChar char="-"/>
            </a:pPr>
            <a:r>
              <a:rPr lang="en-GB" sz="1100" dirty="0" smtClean="0"/>
              <a:t> The Baka pigmies are often employed for a few days to show logging companies the best trees which unwittingly lead to them causing the destruction of their own environment.</a:t>
            </a:r>
          </a:p>
        </p:txBody>
      </p:sp>
      <p:sp>
        <p:nvSpPr>
          <p:cNvPr id="9" name="TextBox 8"/>
          <p:cNvSpPr txBox="1"/>
          <p:nvPr/>
        </p:nvSpPr>
        <p:spPr>
          <a:xfrm>
            <a:off x="6681192" y="2780928"/>
            <a:ext cx="3024336" cy="2292935"/>
          </a:xfrm>
          <a:prstGeom prst="rect">
            <a:avLst/>
          </a:prstGeom>
          <a:noFill/>
          <a:ln w="28575">
            <a:solidFill>
              <a:schemeClr val="tx1"/>
            </a:solidFill>
          </a:ln>
          <a:effectLst>
            <a:glow rad="101600">
              <a:srgbClr val="00B0F0">
                <a:alpha val="60000"/>
              </a:srgbClr>
            </a:glow>
          </a:effectLst>
        </p:spPr>
        <p:txBody>
          <a:bodyPr wrap="square" rtlCol="0">
            <a:spAutoFit/>
          </a:bodyPr>
          <a:lstStyle/>
          <a:p>
            <a:r>
              <a:rPr lang="en-GB" sz="1100" b="1" dirty="0" smtClean="0"/>
              <a:t>MINING - INDONESIA</a:t>
            </a:r>
          </a:p>
          <a:p>
            <a:r>
              <a:rPr lang="en-GB" sz="1100" dirty="0" smtClean="0"/>
              <a:t>The Freeport mining company mines gold and copper in West Papua, Indonesia since 1960.  The company mines an area of 3.6 million hectares.</a:t>
            </a:r>
          </a:p>
          <a:p>
            <a:pPr>
              <a:buFontTx/>
              <a:buChar char="-"/>
            </a:pPr>
            <a:r>
              <a:rPr lang="en-GB" sz="1100" dirty="0" smtClean="0"/>
              <a:t>285,000 tonnes of untreated mining waste is dumped into the River Aghawaghon every day.  This pollutes the river and the coastal area by the river’s mouth.</a:t>
            </a:r>
          </a:p>
          <a:p>
            <a:pPr>
              <a:buFontTx/>
              <a:buChar char="-"/>
            </a:pPr>
            <a:r>
              <a:rPr lang="en-GB" sz="1100" dirty="0" smtClean="0"/>
              <a:t> Crocodiles and tortoises in the area are currently on the brink of extinction due to pollution.</a:t>
            </a:r>
          </a:p>
          <a:p>
            <a:pPr>
              <a:buFontTx/>
              <a:buChar char="-"/>
            </a:pPr>
            <a:r>
              <a:rPr lang="en-GB" sz="1100" dirty="0" smtClean="0"/>
              <a:t> Locals are exploited by being given the lowest paid jobs.</a:t>
            </a:r>
          </a:p>
        </p:txBody>
      </p:sp>
      <p:sp>
        <p:nvSpPr>
          <p:cNvPr id="10" name="TextBox 9"/>
          <p:cNvSpPr txBox="1"/>
          <p:nvPr/>
        </p:nvSpPr>
        <p:spPr>
          <a:xfrm>
            <a:off x="6408712" y="6043935"/>
            <a:ext cx="3440832" cy="769441"/>
          </a:xfrm>
          <a:prstGeom prst="rect">
            <a:avLst/>
          </a:prstGeom>
          <a:ln/>
        </p:spPr>
        <p:style>
          <a:lnRef idx="1">
            <a:schemeClr val="dk1"/>
          </a:lnRef>
          <a:fillRef idx="2">
            <a:schemeClr val="dk1"/>
          </a:fillRef>
          <a:effectRef idx="1">
            <a:schemeClr val="dk1"/>
          </a:effectRef>
          <a:fontRef idx="minor">
            <a:schemeClr val="dk1"/>
          </a:fontRef>
        </p:style>
        <p:txBody>
          <a:bodyPr wrap="square" rtlCol="0">
            <a:spAutoFit/>
          </a:bodyPr>
          <a:lstStyle/>
          <a:p>
            <a:r>
              <a:rPr lang="en-GB" sz="800" dirty="0" smtClean="0">
                <a:solidFill>
                  <a:srgbClr val="FF0000"/>
                </a:solidFill>
              </a:rPr>
              <a:t>June 2010</a:t>
            </a:r>
          </a:p>
          <a:p>
            <a:r>
              <a:rPr lang="en-GB" sz="1200" dirty="0" smtClean="0"/>
              <a:t>Outline the effects of resource extraction on tropical rainforest environments and the people who live there.  Use examples in your answer.  (4)</a:t>
            </a:r>
            <a:endParaRPr lang="en-GB" sz="1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465" y="148218"/>
            <a:ext cx="9577064" cy="461665"/>
          </a:xfrm>
          <a:prstGeom prst="rect">
            <a:avLst/>
          </a:prstGeom>
          <a:solidFill>
            <a:srgbClr val="92D050"/>
          </a:solidFill>
          <a:ln w="28575">
            <a:solidFill>
              <a:schemeClr val="tx1"/>
            </a:solidFill>
          </a:ln>
          <a:effectLst>
            <a:glow rad="139700">
              <a:schemeClr val="accent3">
                <a:satMod val="175000"/>
                <a:alpha val="40000"/>
              </a:schemeClr>
            </a:glow>
            <a:outerShdw blurRad="40000" dist="20000" dir="5400000" rotWithShape="0">
              <a:srgbClr val="000000">
                <a:alpha val="38000"/>
              </a:srgb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sz="2400" b="1" dirty="0" smtClean="0">
                <a:solidFill>
                  <a:schemeClr val="tx1"/>
                </a:solidFill>
              </a:rPr>
              <a:t>The effects of resource extraction from TRFs and their management</a:t>
            </a:r>
            <a:endParaRPr lang="en-GB" sz="2400" b="1" dirty="0">
              <a:solidFill>
                <a:schemeClr val="tx1"/>
              </a:solidFill>
            </a:endParaRPr>
          </a:p>
        </p:txBody>
      </p:sp>
      <p:sp>
        <p:nvSpPr>
          <p:cNvPr id="14" name="TextBox 13"/>
          <p:cNvSpPr txBox="1"/>
          <p:nvPr/>
        </p:nvSpPr>
        <p:spPr>
          <a:xfrm>
            <a:off x="8841432" y="260648"/>
            <a:ext cx="1008112" cy="246221"/>
          </a:xfrm>
          <a:prstGeom prst="rect">
            <a:avLst/>
          </a:prstGeom>
          <a:solidFill>
            <a:srgbClr val="FFFF00"/>
          </a:solidFill>
          <a:ln w="28575">
            <a:solidFill>
              <a:schemeClr val="tx1"/>
            </a:solidFill>
          </a:ln>
        </p:spPr>
        <p:txBody>
          <a:bodyPr wrap="square" rtlCol="0">
            <a:spAutoFit/>
          </a:bodyPr>
          <a:lstStyle/>
          <a:p>
            <a:pPr algn="ctr"/>
            <a:r>
              <a:rPr lang="en-GB" sz="1000" b="1" dirty="0" smtClean="0"/>
              <a:t>MANAGEMENT</a:t>
            </a:r>
            <a:endParaRPr lang="en-GB" sz="1000" b="1" dirty="0"/>
          </a:p>
        </p:txBody>
      </p:sp>
      <p:sp>
        <p:nvSpPr>
          <p:cNvPr id="10" name="TextBox 9"/>
          <p:cNvSpPr txBox="1"/>
          <p:nvPr/>
        </p:nvSpPr>
        <p:spPr>
          <a:xfrm>
            <a:off x="200472" y="913944"/>
            <a:ext cx="4392488" cy="1938992"/>
          </a:xfrm>
          <a:prstGeom prst="rect">
            <a:avLst/>
          </a:prstGeom>
          <a:noFill/>
          <a:ln w="28575">
            <a:solidFill>
              <a:schemeClr val="tx1"/>
            </a:solidFill>
          </a:ln>
          <a:effectLst>
            <a:glow rad="101600">
              <a:srgbClr val="FFFF00">
                <a:alpha val="60000"/>
              </a:srgbClr>
            </a:glow>
          </a:effectLst>
        </p:spPr>
        <p:txBody>
          <a:bodyPr wrap="square" rtlCol="0">
            <a:spAutoFit/>
          </a:bodyPr>
          <a:lstStyle/>
          <a:p>
            <a:r>
              <a:rPr lang="en-GB" sz="1200" b="1" dirty="0" smtClean="0"/>
              <a:t>FRENCH GUIANA</a:t>
            </a:r>
          </a:p>
          <a:p>
            <a:r>
              <a:rPr lang="en-GB" sz="1200" dirty="0" smtClean="0"/>
              <a:t>The government of France, which controls the rainforest in French Guiana in South America, has refused to allow a gold mine.  This was decided after an environmental assessment had been carried out.</a:t>
            </a:r>
          </a:p>
          <a:p>
            <a:r>
              <a:rPr lang="en-GB" sz="1200" dirty="0" smtClean="0"/>
              <a:t>IAMGOLD, a Canadian mining company, wanted to mine gold in an area close to a rainforest reserve.  This area is home to 700 plant species, 100 different animals and 254 bird species.  The open-cast mine would have affected the biodiversity of the area and put water containing cyanide into the swamp.</a:t>
            </a:r>
          </a:p>
        </p:txBody>
      </p:sp>
      <p:sp>
        <p:nvSpPr>
          <p:cNvPr id="11" name="TextBox 10"/>
          <p:cNvSpPr txBox="1"/>
          <p:nvPr/>
        </p:nvSpPr>
        <p:spPr>
          <a:xfrm>
            <a:off x="200472" y="3068960"/>
            <a:ext cx="4392488" cy="2123658"/>
          </a:xfrm>
          <a:prstGeom prst="rect">
            <a:avLst/>
          </a:prstGeom>
          <a:noFill/>
          <a:ln w="28575">
            <a:solidFill>
              <a:schemeClr val="tx1"/>
            </a:solidFill>
          </a:ln>
          <a:effectLst>
            <a:glow rad="101600">
              <a:srgbClr val="00B0F0">
                <a:alpha val="60000"/>
              </a:srgbClr>
            </a:glow>
          </a:effectLst>
        </p:spPr>
        <p:txBody>
          <a:bodyPr wrap="square" rtlCol="0">
            <a:spAutoFit/>
          </a:bodyPr>
          <a:lstStyle/>
          <a:p>
            <a:r>
              <a:rPr lang="en-GB" sz="1200" b="1" dirty="0" smtClean="0"/>
              <a:t>MALAYSIA</a:t>
            </a:r>
          </a:p>
          <a:p>
            <a:r>
              <a:rPr lang="en-GB" sz="1200" dirty="0" smtClean="0"/>
              <a:t>In Malaysia the government has rejected plans to build a coal-fired power plant at Silam, on the island of Borneo.  It decided that the site was too close to the ecologically sensitive areas of Darvel Bay and Danum Valley.  The government decided that it did not want to pollute the area and more environmentally friendly forms of energy would need to be found.</a:t>
            </a:r>
          </a:p>
          <a:p>
            <a:endParaRPr lang="en-GB" sz="1200" dirty="0" smtClean="0"/>
          </a:p>
          <a:p>
            <a:r>
              <a:rPr lang="en-GB" sz="1200" dirty="0" smtClean="0"/>
              <a:t>The government will not develop these resources at the expense of the rainforest which has many endangered species such as the orang-utan.</a:t>
            </a:r>
          </a:p>
        </p:txBody>
      </p:sp>
      <p:sp>
        <p:nvSpPr>
          <p:cNvPr id="12" name="TextBox 11"/>
          <p:cNvSpPr txBox="1"/>
          <p:nvPr/>
        </p:nvSpPr>
        <p:spPr>
          <a:xfrm>
            <a:off x="200472" y="5469031"/>
            <a:ext cx="4392488" cy="1200329"/>
          </a:xfrm>
          <a:prstGeom prst="rect">
            <a:avLst/>
          </a:prstGeom>
          <a:noFill/>
          <a:ln w="28575">
            <a:solidFill>
              <a:schemeClr val="tx1"/>
            </a:solidFill>
          </a:ln>
          <a:effectLst>
            <a:glow rad="101600">
              <a:srgbClr val="FF0000">
                <a:alpha val="60000"/>
              </a:srgbClr>
            </a:glow>
          </a:effectLst>
        </p:spPr>
        <p:txBody>
          <a:bodyPr wrap="square" rtlCol="0">
            <a:spAutoFit/>
          </a:bodyPr>
          <a:lstStyle/>
          <a:p>
            <a:r>
              <a:rPr lang="en-GB" sz="1200" b="1" dirty="0" smtClean="0"/>
              <a:t>VENEZUALA</a:t>
            </a:r>
          </a:p>
          <a:p>
            <a:r>
              <a:rPr lang="en-GB" sz="1200" dirty="0" smtClean="0"/>
              <a:t>Since 2008 the government of Venezuela has not issued any more permits to mine gold or diamonds.  The country does not need to exploit the minerals for economic reasons due to its oil reserves, therefore it can afford to conserve its forest area.  The government now protect both the biodiversity and local people.</a:t>
            </a:r>
          </a:p>
        </p:txBody>
      </p:sp>
      <p:sp>
        <p:nvSpPr>
          <p:cNvPr id="13" name="TextBox 12"/>
          <p:cNvSpPr txBox="1"/>
          <p:nvPr/>
        </p:nvSpPr>
        <p:spPr>
          <a:xfrm>
            <a:off x="5241032" y="1124744"/>
            <a:ext cx="4392488" cy="1015663"/>
          </a:xfrm>
          <a:prstGeom prst="rect">
            <a:avLst/>
          </a:prstGeom>
          <a:noFill/>
          <a:ln w="28575">
            <a:solidFill>
              <a:schemeClr val="tx1"/>
            </a:solidFill>
          </a:ln>
          <a:effectLst>
            <a:glow rad="101600">
              <a:schemeClr val="accent3">
                <a:alpha val="60000"/>
              </a:schemeClr>
            </a:glow>
          </a:effectLst>
        </p:spPr>
        <p:txBody>
          <a:bodyPr wrap="square" rtlCol="0">
            <a:spAutoFit/>
          </a:bodyPr>
          <a:lstStyle/>
          <a:p>
            <a:r>
              <a:rPr lang="en-GB" sz="1200" b="1" dirty="0" smtClean="0"/>
              <a:t>MADAGASCAR</a:t>
            </a:r>
          </a:p>
          <a:p>
            <a:r>
              <a:rPr lang="en-GB" sz="1200" dirty="0" smtClean="0"/>
              <a:t>In 2001 a Swiss company (Givaudan) sent a team to Madagascar to survey for new fragrances.  It developed 40 aromas which were then sold.  The company shared the profits with local communities through conservation and development initiatives.</a:t>
            </a:r>
          </a:p>
        </p:txBody>
      </p:sp>
      <p:sp>
        <p:nvSpPr>
          <p:cNvPr id="17" name="TextBox 16"/>
          <p:cNvSpPr txBox="1"/>
          <p:nvPr/>
        </p:nvSpPr>
        <p:spPr>
          <a:xfrm>
            <a:off x="5241032" y="2564904"/>
            <a:ext cx="4392488" cy="2308324"/>
          </a:xfrm>
          <a:prstGeom prst="rect">
            <a:avLst/>
          </a:prstGeom>
          <a:noFill/>
          <a:ln w="28575">
            <a:solidFill>
              <a:schemeClr val="tx1"/>
            </a:solidFill>
          </a:ln>
          <a:effectLst>
            <a:glow rad="101600">
              <a:srgbClr val="FFC000">
                <a:alpha val="60000"/>
              </a:srgbClr>
            </a:glow>
          </a:effectLst>
        </p:spPr>
        <p:txBody>
          <a:bodyPr wrap="square" rtlCol="0">
            <a:spAutoFit/>
          </a:bodyPr>
          <a:lstStyle/>
          <a:p>
            <a:r>
              <a:rPr lang="en-GB" sz="1200" b="1" dirty="0" smtClean="0"/>
              <a:t>NATURE CONSERVANCY</a:t>
            </a:r>
          </a:p>
          <a:p>
            <a:r>
              <a:rPr lang="en-GB" sz="1200" dirty="0" smtClean="0"/>
              <a:t>Nature Conservancy is an NGO which works with indigenous people in the Amazon Rainforest.  The indigenous people now have the right to their land which is 20% of the Amazon rainforest.  Nature Conservancy works with these people to help them develop the forest sustainably.  They involve the whole community ion their projects which usually start with ethnomapping......</a:t>
            </a:r>
          </a:p>
          <a:p>
            <a:pPr>
              <a:buFontTx/>
              <a:buChar char="-"/>
            </a:pPr>
            <a:r>
              <a:rPr lang="en-GB" sz="1200" dirty="0" smtClean="0"/>
              <a:t> A satellite image of the area is drawn on by local people identifying natural resources, villages and areas where illegal logging or hunting takes place.</a:t>
            </a:r>
          </a:p>
          <a:p>
            <a:pPr>
              <a:buFontTx/>
              <a:buChar char="-"/>
            </a:pPr>
            <a:r>
              <a:rPr lang="en-GB" sz="1200" dirty="0" smtClean="0"/>
              <a:t> This is digitised and returned to the local people.</a:t>
            </a:r>
          </a:p>
          <a:p>
            <a:pPr>
              <a:buFontTx/>
              <a:buChar char="-"/>
            </a:pPr>
            <a:r>
              <a:rPr lang="en-GB" sz="1200" dirty="0" smtClean="0"/>
              <a:t> The whole community use the map to plan their use of the area.</a:t>
            </a:r>
          </a:p>
        </p:txBody>
      </p:sp>
      <p:sp>
        <p:nvSpPr>
          <p:cNvPr id="9" name="TextBox 8"/>
          <p:cNvSpPr txBox="1"/>
          <p:nvPr/>
        </p:nvSpPr>
        <p:spPr>
          <a:xfrm>
            <a:off x="5457056" y="6228601"/>
            <a:ext cx="4392488" cy="584775"/>
          </a:xfrm>
          <a:prstGeom prst="rect">
            <a:avLst/>
          </a:prstGeom>
          <a:ln/>
        </p:spPr>
        <p:style>
          <a:lnRef idx="1">
            <a:schemeClr val="dk1"/>
          </a:lnRef>
          <a:fillRef idx="2">
            <a:schemeClr val="dk1"/>
          </a:fillRef>
          <a:effectRef idx="1">
            <a:schemeClr val="dk1"/>
          </a:effectRef>
          <a:fontRef idx="minor">
            <a:schemeClr val="dk1"/>
          </a:fontRef>
        </p:style>
        <p:txBody>
          <a:bodyPr wrap="square" rtlCol="0">
            <a:spAutoFit/>
          </a:bodyPr>
          <a:lstStyle/>
          <a:p>
            <a:r>
              <a:rPr lang="en-GB" sz="800" dirty="0" smtClean="0">
                <a:solidFill>
                  <a:srgbClr val="FF0000"/>
                </a:solidFill>
              </a:rPr>
              <a:t>Jan 2011</a:t>
            </a:r>
          </a:p>
          <a:p>
            <a:r>
              <a:rPr lang="en-GB" sz="1200" dirty="0" smtClean="0"/>
              <a:t>Explain the management initiatives used in rainforest areas where resources have been extracted.  Use examples in your answer.  (6)</a:t>
            </a:r>
            <a:endParaRPr lang="en-GB" sz="1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16200000" flipH="1">
            <a:off x="1524003" y="3429001"/>
            <a:ext cx="6857997" cy="1"/>
          </a:xfrm>
          <a:prstGeom prst="line">
            <a:avLst/>
          </a:prstGeom>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a:off x="0" y="3429000"/>
            <a:ext cx="9906000" cy="0"/>
          </a:xfrm>
          <a:prstGeom prst="line">
            <a:avLst/>
          </a:prstGeom>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95216" y="659013"/>
            <a:ext cx="4643470" cy="2769989"/>
          </a:xfrm>
          <a:prstGeom prst="rect">
            <a:avLst/>
          </a:prstGeom>
          <a:noFill/>
        </p:spPr>
        <p:txBody>
          <a:bodyPr wrap="square" rtlCol="0">
            <a:spAutoFit/>
          </a:bodyPr>
          <a:lstStyle/>
          <a:p>
            <a:r>
              <a:rPr lang="en-GB" sz="1400" b="1" dirty="0" smtClean="0"/>
              <a:t>1.</a:t>
            </a:r>
            <a:r>
              <a:rPr lang="en-GB" sz="1400" dirty="0" smtClean="0"/>
              <a:t> State the obvious! </a:t>
            </a:r>
          </a:p>
          <a:p>
            <a:r>
              <a:rPr lang="en-GB" sz="1200" dirty="0" smtClean="0"/>
              <a:t>(One sentence – give the </a:t>
            </a:r>
            <a:r>
              <a:rPr lang="en-GB" sz="1200" u="sng" dirty="0" smtClean="0"/>
              <a:t>general</a:t>
            </a:r>
            <a:r>
              <a:rPr lang="en-GB" sz="1200" dirty="0" smtClean="0"/>
              <a:t> trend/pattern).</a:t>
            </a:r>
          </a:p>
          <a:p>
            <a:r>
              <a:rPr lang="en-GB" sz="1200" dirty="0" smtClean="0">
                <a:solidFill>
                  <a:srgbClr val="0070C0"/>
                </a:solidFill>
              </a:rPr>
              <a:t>E.g. Even/Uneven, Clustered/Linear, Dense/Sparse etc.</a:t>
            </a:r>
          </a:p>
          <a:p>
            <a:endParaRPr lang="en-GB" sz="1400" dirty="0" smtClean="0"/>
          </a:p>
          <a:p>
            <a:r>
              <a:rPr lang="en-GB" sz="1400" b="1" dirty="0" smtClean="0"/>
              <a:t>2.</a:t>
            </a:r>
            <a:r>
              <a:rPr lang="en-GB" sz="1400" dirty="0" smtClean="0"/>
              <a:t> Give an example/examples to support </a:t>
            </a:r>
            <a:r>
              <a:rPr lang="en-GB" sz="1400" b="1" dirty="0" smtClean="0"/>
              <a:t>1</a:t>
            </a:r>
            <a:r>
              <a:rPr lang="en-GB" sz="1400" dirty="0" smtClean="0"/>
              <a:t>.</a:t>
            </a:r>
          </a:p>
          <a:p>
            <a:r>
              <a:rPr lang="en-GB" sz="1200" dirty="0" smtClean="0"/>
              <a:t>(Name places/features from the map), Compass directions).</a:t>
            </a:r>
          </a:p>
          <a:p>
            <a:endParaRPr lang="en-GB" sz="1400" dirty="0" smtClean="0"/>
          </a:p>
          <a:p>
            <a:r>
              <a:rPr lang="en-GB" sz="1400" b="1" dirty="0" smtClean="0"/>
              <a:t>3.</a:t>
            </a:r>
            <a:r>
              <a:rPr lang="en-GB" sz="1400" dirty="0" smtClean="0"/>
              <a:t> Describe any anomalies/Extremes</a:t>
            </a:r>
          </a:p>
          <a:p>
            <a:r>
              <a:rPr lang="en-GB" sz="1200" dirty="0" smtClean="0"/>
              <a:t>(something that doesn’t fit the pattern).</a:t>
            </a:r>
          </a:p>
          <a:p>
            <a:r>
              <a:rPr lang="en-GB" sz="1200" dirty="0" smtClean="0">
                <a:solidFill>
                  <a:srgbClr val="0070C0"/>
                </a:solidFill>
              </a:rPr>
              <a:t>E.g. All/None, Highest/Lowest etc.</a:t>
            </a:r>
          </a:p>
          <a:p>
            <a:endParaRPr lang="en-GB" sz="1400" dirty="0" smtClean="0"/>
          </a:p>
          <a:p>
            <a:r>
              <a:rPr lang="en-GB" sz="1400" b="1" dirty="0" smtClean="0"/>
              <a:t>* </a:t>
            </a:r>
            <a:r>
              <a:rPr lang="en-GB" sz="1400" dirty="0" smtClean="0"/>
              <a:t>Refer to ALL information given on the map</a:t>
            </a:r>
          </a:p>
          <a:p>
            <a:r>
              <a:rPr lang="en-GB" sz="1200" dirty="0" smtClean="0"/>
              <a:t>(place names, numbers, compass directions etc.).</a:t>
            </a:r>
            <a:endParaRPr lang="en-GB" sz="1200" dirty="0"/>
          </a:p>
        </p:txBody>
      </p:sp>
      <p:cxnSp>
        <p:nvCxnSpPr>
          <p:cNvPr id="7" name="Straight Arrow Connector 6"/>
          <p:cNvCxnSpPr/>
          <p:nvPr/>
        </p:nvCxnSpPr>
        <p:spPr>
          <a:xfrm rot="5400000">
            <a:off x="3632191" y="1250142"/>
            <a:ext cx="785024" cy="794"/>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4095745" y="946176"/>
            <a:ext cx="857256" cy="553998"/>
          </a:xfrm>
          <a:prstGeom prst="rect">
            <a:avLst/>
          </a:prstGeom>
          <a:noFill/>
        </p:spPr>
        <p:txBody>
          <a:bodyPr wrap="square" rtlCol="0">
            <a:spAutoFit/>
          </a:bodyPr>
          <a:lstStyle/>
          <a:p>
            <a:r>
              <a:rPr lang="en-GB" sz="1000" dirty="0" smtClean="0"/>
              <a:t>Repeat  as often as necessary</a:t>
            </a:r>
            <a:endParaRPr lang="en-GB" sz="1000" dirty="0"/>
          </a:p>
        </p:txBody>
      </p:sp>
      <p:sp>
        <p:nvSpPr>
          <p:cNvPr id="11" name="TextBox 10"/>
          <p:cNvSpPr txBox="1"/>
          <p:nvPr/>
        </p:nvSpPr>
        <p:spPr>
          <a:xfrm>
            <a:off x="5024439" y="628235"/>
            <a:ext cx="4714908" cy="2800767"/>
          </a:xfrm>
          <a:prstGeom prst="rect">
            <a:avLst/>
          </a:prstGeom>
          <a:noFill/>
        </p:spPr>
        <p:txBody>
          <a:bodyPr wrap="square" rtlCol="0">
            <a:spAutoFit/>
          </a:bodyPr>
          <a:lstStyle/>
          <a:p>
            <a:r>
              <a:rPr lang="en-GB" sz="1400" b="1" dirty="0" smtClean="0"/>
              <a:t>1.</a:t>
            </a:r>
            <a:r>
              <a:rPr lang="en-GB" sz="1400" dirty="0" smtClean="0"/>
              <a:t> State the obvious! </a:t>
            </a:r>
          </a:p>
          <a:p>
            <a:r>
              <a:rPr lang="en-GB" sz="1200" dirty="0" smtClean="0"/>
              <a:t>(One sentence – give the </a:t>
            </a:r>
            <a:r>
              <a:rPr lang="en-GB" sz="1200" u="sng" dirty="0" smtClean="0"/>
              <a:t>general</a:t>
            </a:r>
            <a:r>
              <a:rPr lang="en-GB" sz="1200" dirty="0" smtClean="0"/>
              <a:t> trend/pattern).</a:t>
            </a:r>
          </a:p>
          <a:p>
            <a:r>
              <a:rPr lang="en-GB" sz="1200" dirty="0" smtClean="0">
                <a:solidFill>
                  <a:schemeClr val="accent6"/>
                </a:solidFill>
              </a:rPr>
              <a:t>E.g. Increasing/Decreasing, Positive/Negative Correlation etc.</a:t>
            </a:r>
          </a:p>
          <a:p>
            <a:endParaRPr lang="en-GB" sz="1200" dirty="0" smtClean="0"/>
          </a:p>
          <a:p>
            <a:r>
              <a:rPr lang="en-GB" sz="1400" b="1" dirty="0" smtClean="0"/>
              <a:t>2.</a:t>
            </a:r>
            <a:r>
              <a:rPr lang="en-GB" sz="1400" dirty="0" smtClean="0"/>
              <a:t> Pick out detail from the graph – use adjectives/adverbs.</a:t>
            </a:r>
          </a:p>
          <a:p>
            <a:r>
              <a:rPr lang="en-GB" sz="1200" dirty="0" smtClean="0">
                <a:solidFill>
                  <a:schemeClr val="accent6"/>
                </a:solidFill>
              </a:rPr>
              <a:t>E.g. Increasing quickly, Gradually decreasing etc.</a:t>
            </a:r>
          </a:p>
          <a:p>
            <a:endParaRPr lang="en-GB" sz="1200" dirty="0"/>
          </a:p>
          <a:p>
            <a:r>
              <a:rPr lang="en-GB" sz="1400" b="1" dirty="0" smtClean="0"/>
              <a:t>3.</a:t>
            </a:r>
            <a:r>
              <a:rPr lang="en-GB" sz="1400" dirty="0" smtClean="0"/>
              <a:t> Quote figures/data from the graph – use numbers/dates.</a:t>
            </a:r>
          </a:p>
          <a:p>
            <a:endParaRPr lang="en-GB" sz="1200" dirty="0"/>
          </a:p>
          <a:p>
            <a:r>
              <a:rPr lang="en-GB" sz="1400" dirty="0" smtClean="0"/>
              <a:t>4. Name any anomalies or anything that stands out on graph).</a:t>
            </a:r>
          </a:p>
          <a:p>
            <a:r>
              <a:rPr lang="en-GB" sz="1200" dirty="0" smtClean="0">
                <a:solidFill>
                  <a:schemeClr val="accent6"/>
                </a:solidFill>
              </a:rPr>
              <a:t>E.g. Highest/lowest values, sudden decreases/increases etc..</a:t>
            </a:r>
          </a:p>
          <a:p>
            <a:endParaRPr lang="en-GB" sz="1200" dirty="0" smtClean="0"/>
          </a:p>
          <a:p>
            <a:r>
              <a:rPr lang="en-GB" sz="1200" b="1" dirty="0" smtClean="0"/>
              <a:t>* </a:t>
            </a:r>
            <a:r>
              <a:rPr lang="en-GB" sz="1200" dirty="0" smtClean="0"/>
              <a:t>Refer to ALL information given on the graph</a:t>
            </a:r>
          </a:p>
          <a:p>
            <a:r>
              <a:rPr lang="en-GB" sz="1200" dirty="0" smtClean="0"/>
              <a:t>(years, place names, numbers, percentages , and...don’t forget the units!</a:t>
            </a:r>
            <a:endParaRPr lang="en-GB" sz="1200" dirty="0"/>
          </a:p>
        </p:txBody>
      </p:sp>
      <p:sp>
        <p:nvSpPr>
          <p:cNvPr id="14" name="TextBox 13"/>
          <p:cNvSpPr txBox="1"/>
          <p:nvPr/>
        </p:nvSpPr>
        <p:spPr>
          <a:xfrm>
            <a:off x="166654" y="4327762"/>
            <a:ext cx="4643470" cy="1754326"/>
          </a:xfrm>
          <a:prstGeom prst="rect">
            <a:avLst/>
          </a:prstGeom>
          <a:noFill/>
        </p:spPr>
        <p:txBody>
          <a:bodyPr wrap="square" rtlCol="0">
            <a:spAutoFit/>
          </a:bodyPr>
          <a:lstStyle/>
          <a:p>
            <a:r>
              <a:rPr lang="en-GB" sz="1400" dirty="0" smtClean="0"/>
              <a:t>This is an easy one!  There’s only one thing to remember if given a photograph......</a:t>
            </a:r>
          </a:p>
          <a:p>
            <a:endParaRPr lang="en-GB" sz="1400" b="1" dirty="0"/>
          </a:p>
          <a:p>
            <a:r>
              <a:rPr lang="en-GB" sz="1400" b="1" dirty="0" smtClean="0"/>
              <a:t>1.</a:t>
            </a:r>
            <a:r>
              <a:rPr lang="en-GB" sz="1400" dirty="0" smtClean="0"/>
              <a:t> Pick out features/activities that you can SEE in the photograph and refer to them specifically in your answer.</a:t>
            </a:r>
          </a:p>
          <a:p>
            <a:endParaRPr lang="en-GB" sz="1400" dirty="0" smtClean="0"/>
          </a:p>
          <a:p>
            <a:r>
              <a:rPr lang="en-GB" sz="1200" dirty="0" smtClean="0"/>
              <a:t>I.e. Don’t describe things that you can’t see in the photograph just because you think it </a:t>
            </a:r>
            <a:r>
              <a:rPr lang="en-GB" sz="1200" i="1" dirty="0" smtClean="0"/>
              <a:t>should</a:t>
            </a:r>
            <a:r>
              <a:rPr lang="en-GB" sz="1200" dirty="0" smtClean="0"/>
              <a:t> be there.</a:t>
            </a:r>
            <a:endParaRPr lang="en-GB" sz="1200" dirty="0"/>
          </a:p>
        </p:txBody>
      </p:sp>
      <p:sp>
        <p:nvSpPr>
          <p:cNvPr id="15" name="TextBox 14"/>
          <p:cNvSpPr txBox="1"/>
          <p:nvPr/>
        </p:nvSpPr>
        <p:spPr>
          <a:xfrm>
            <a:off x="738159" y="3571876"/>
            <a:ext cx="3429024" cy="338554"/>
          </a:xfrm>
          <a:prstGeom prst="rect">
            <a:avLst/>
          </a:prstGeom>
          <a:solidFill>
            <a:srgbClr val="669900"/>
          </a:solidFill>
          <a:ln w="28575"/>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Describing a photograph......</a:t>
            </a:r>
            <a:endParaRPr lang="en-GB" sz="1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TextBox 3"/>
          <p:cNvSpPr txBox="1"/>
          <p:nvPr/>
        </p:nvSpPr>
        <p:spPr>
          <a:xfrm>
            <a:off x="809596" y="142852"/>
            <a:ext cx="3429024" cy="338554"/>
          </a:xfrm>
          <a:prstGeom prst="rect">
            <a:avLst/>
          </a:prstGeom>
          <a:solidFill>
            <a:srgbClr val="00B0F0"/>
          </a:solidFill>
          <a:ln w="28575"/>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Describing a map......</a:t>
            </a:r>
            <a:endParaRPr lang="en-GB" sz="1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TextBox 9"/>
          <p:cNvSpPr txBox="1"/>
          <p:nvPr/>
        </p:nvSpPr>
        <p:spPr>
          <a:xfrm>
            <a:off x="5738818" y="161488"/>
            <a:ext cx="3452802" cy="338554"/>
          </a:xfrm>
          <a:prstGeom prst="rect">
            <a:avLst/>
          </a:prstGeom>
          <a:solidFill>
            <a:srgbClr val="FFC000"/>
          </a:solidFill>
          <a:ln w="28575"/>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Describing a graph......</a:t>
            </a:r>
            <a:endParaRPr lang="en-GB" sz="1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1" name="TextBox 20"/>
          <p:cNvSpPr txBox="1"/>
          <p:nvPr/>
        </p:nvSpPr>
        <p:spPr>
          <a:xfrm>
            <a:off x="5024439" y="4283713"/>
            <a:ext cx="4572032" cy="2339102"/>
          </a:xfrm>
          <a:prstGeom prst="rect">
            <a:avLst/>
          </a:prstGeom>
          <a:noFill/>
        </p:spPr>
        <p:txBody>
          <a:bodyPr wrap="square" rtlCol="0">
            <a:spAutoFit/>
          </a:bodyPr>
          <a:lstStyle/>
          <a:p>
            <a:r>
              <a:rPr lang="en-GB" sz="1400" b="1" dirty="0" smtClean="0"/>
              <a:t>1.</a:t>
            </a:r>
            <a:r>
              <a:rPr lang="en-GB" sz="1400" dirty="0" smtClean="0"/>
              <a:t> Read the question carefully – in full.</a:t>
            </a:r>
          </a:p>
          <a:p>
            <a:endParaRPr lang="en-GB" sz="1400" dirty="0" smtClean="0"/>
          </a:p>
          <a:p>
            <a:r>
              <a:rPr lang="en-GB" sz="1400" b="1" dirty="0" smtClean="0"/>
              <a:t>2.</a:t>
            </a:r>
            <a:r>
              <a:rPr lang="en-GB" sz="1400" dirty="0" smtClean="0"/>
              <a:t> Underline all command words and instructions</a:t>
            </a:r>
          </a:p>
          <a:p>
            <a:r>
              <a:rPr lang="en-GB" sz="1200" dirty="0" smtClean="0">
                <a:solidFill>
                  <a:schemeClr val="accent2">
                    <a:lumMod val="50000"/>
                  </a:schemeClr>
                </a:solidFill>
              </a:rPr>
              <a:t>E.g. Describe / Explain / Outline / Compare / Use examples / Use data</a:t>
            </a:r>
          </a:p>
          <a:p>
            <a:endParaRPr lang="en-GB" sz="1400" dirty="0" smtClean="0"/>
          </a:p>
          <a:p>
            <a:r>
              <a:rPr lang="en-GB" sz="1400" b="1" dirty="0" smtClean="0"/>
              <a:t>3.</a:t>
            </a:r>
            <a:r>
              <a:rPr lang="en-GB" sz="1400" dirty="0" smtClean="0"/>
              <a:t> Look at how many marks the question is worth</a:t>
            </a:r>
          </a:p>
          <a:p>
            <a:r>
              <a:rPr lang="en-GB" sz="1200" dirty="0" smtClean="0"/>
              <a:t>(see next page)</a:t>
            </a:r>
          </a:p>
          <a:p>
            <a:endParaRPr lang="en-GB" sz="1400" dirty="0"/>
          </a:p>
          <a:p>
            <a:r>
              <a:rPr lang="en-GB" sz="1400" b="1" dirty="0" smtClean="0"/>
              <a:t>4.</a:t>
            </a:r>
            <a:r>
              <a:rPr lang="en-GB" sz="1400" dirty="0" smtClean="0"/>
              <a:t> Answer the question </a:t>
            </a:r>
          </a:p>
          <a:p>
            <a:r>
              <a:rPr lang="en-GB" sz="1200" dirty="0" smtClean="0"/>
              <a:t>(don’t include information that isn’t </a:t>
            </a:r>
            <a:r>
              <a:rPr lang="en-GB" sz="1200" u="sng" dirty="0" smtClean="0"/>
              <a:t>asked</a:t>
            </a:r>
            <a:r>
              <a:rPr lang="en-GB" sz="1200" dirty="0" smtClean="0"/>
              <a:t> for – it won’t earn you any marks and will waste your time and space on the paper).</a:t>
            </a:r>
            <a:endParaRPr lang="en-GB" sz="1200" dirty="0"/>
          </a:p>
        </p:txBody>
      </p:sp>
      <p:sp>
        <p:nvSpPr>
          <p:cNvPr id="22" name="TextBox 21"/>
          <p:cNvSpPr txBox="1"/>
          <p:nvPr/>
        </p:nvSpPr>
        <p:spPr>
          <a:xfrm>
            <a:off x="5810256" y="3590512"/>
            <a:ext cx="3429024" cy="338554"/>
          </a:xfrm>
          <a:prstGeom prst="rect">
            <a:avLst/>
          </a:prstGeom>
          <a:solidFill>
            <a:srgbClr val="FF3399"/>
          </a:solidFill>
          <a:ln w="28575"/>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GB"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Answering GCSE Questions......</a:t>
            </a:r>
            <a:endParaRPr lang="en-GB" sz="1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4" name="Group 83"/>
          <p:cNvGrpSpPr/>
          <p:nvPr/>
        </p:nvGrpSpPr>
        <p:grpSpPr>
          <a:xfrm>
            <a:off x="5910212" y="2000240"/>
            <a:ext cx="3329069" cy="3929090"/>
            <a:chOff x="95216" y="2500306"/>
            <a:chExt cx="3329069" cy="3929090"/>
          </a:xfrm>
        </p:grpSpPr>
        <p:sp>
          <p:nvSpPr>
            <p:cNvPr id="22" name="Text Box 4"/>
            <p:cNvSpPr txBox="1">
              <a:spLocks noChangeArrowheads="1"/>
            </p:cNvSpPr>
            <p:nvPr/>
          </p:nvSpPr>
          <p:spPr bwMode="auto">
            <a:xfrm>
              <a:off x="881034" y="2500306"/>
              <a:ext cx="1714512" cy="400110"/>
            </a:xfrm>
            <a:prstGeom prst="rect">
              <a:avLst/>
            </a:prstGeom>
            <a:solidFill>
              <a:schemeClr val="accent5">
                <a:lumMod val="20000"/>
                <a:lumOff val="80000"/>
              </a:schemeClr>
            </a:solidFill>
            <a:ln w="12700">
              <a:solidFill>
                <a:schemeClr val="tx1"/>
              </a:solidFill>
              <a:miter lim="800000"/>
              <a:headEnd/>
              <a:tailEnd/>
            </a:ln>
            <a:effectLst>
              <a:glow rad="139700">
                <a:schemeClr val="accent5">
                  <a:satMod val="175000"/>
                  <a:alpha val="40000"/>
                </a:schemeClr>
              </a:glow>
              <a:softEdge rad="63500"/>
            </a:effectLst>
          </p:spPr>
          <p:txBody>
            <a:bodyPr wrap="square">
              <a:spAutoFit/>
            </a:bodyPr>
            <a:lstStyle/>
            <a:p>
              <a:pPr algn="ctr">
                <a:spcBef>
                  <a:spcPct val="50000"/>
                </a:spcBef>
              </a:pPr>
              <a:r>
                <a:rPr lang="en-GB"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mic Sans MS" pitchFamily="66" charset="0"/>
                </a:rPr>
                <a:t>6 Marks</a:t>
              </a:r>
            </a:p>
          </p:txBody>
        </p:sp>
        <p:grpSp>
          <p:nvGrpSpPr>
            <p:cNvPr id="83" name="Group 82"/>
            <p:cNvGrpSpPr/>
            <p:nvPr/>
          </p:nvGrpSpPr>
          <p:grpSpPr>
            <a:xfrm>
              <a:off x="95216" y="3071810"/>
              <a:ext cx="3329069" cy="3357586"/>
              <a:chOff x="95216" y="3071810"/>
              <a:chExt cx="3329069" cy="3357586"/>
            </a:xfrm>
          </p:grpSpPr>
          <p:sp>
            <p:nvSpPr>
              <p:cNvPr id="50" name="Text Box 15"/>
              <p:cNvSpPr txBox="1">
                <a:spLocks noChangeArrowheads="1"/>
              </p:cNvSpPr>
              <p:nvPr/>
            </p:nvSpPr>
            <p:spPr bwMode="auto">
              <a:xfrm>
                <a:off x="95216" y="3429000"/>
                <a:ext cx="428627" cy="550151"/>
              </a:xfrm>
              <a:prstGeom prst="rect">
                <a:avLst/>
              </a:prstGeom>
              <a:solidFill>
                <a:srgbClr val="FF3399"/>
              </a:solidFill>
              <a:ln w="28575">
                <a:solidFill>
                  <a:srgbClr val="FF3399"/>
                </a:solidFill>
                <a:miter lim="800000"/>
                <a:headEnd/>
                <a:tailEnd/>
              </a:ln>
            </p:spPr>
            <p:txBody>
              <a:bodyPr wrap="square">
                <a:spAutoFit/>
              </a:bodyPr>
              <a:lstStyle/>
              <a:p>
                <a:pPr algn="ctr">
                  <a:spcBef>
                    <a:spcPct val="50000"/>
                  </a:spcBef>
                </a:pPr>
                <a:r>
                  <a:rPr lang="en-GB"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L1</a:t>
                </a:r>
              </a:p>
              <a:p>
                <a:pPr algn="ctr">
                  <a:spcBef>
                    <a:spcPct val="50000"/>
                  </a:spcBef>
                </a:pPr>
                <a:r>
                  <a:rPr lang="en-GB" sz="105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1-2</a:t>
                </a:r>
                <a:endParaRPr lang="en-GB" sz="105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51" name="Text Box 15"/>
              <p:cNvSpPr txBox="1">
                <a:spLocks noChangeArrowheads="1"/>
              </p:cNvSpPr>
              <p:nvPr/>
            </p:nvSpPr>
            <p:spPr bwMode="auto">
              <a:xfrm>
                <a:off x="95216" y="4572008"/>
                <a:ext cx="428627" cy="550151"/>
              </a:xfrm>
              <a:prstGeom prst="rect">
                <a:avLst/>
              </a:prstGeom>
              <a:solidFill>
                <a:srgbClr val="FFC000"/>
              </a:solidFill>
              <a:ln w="28575">
                <a:solidFill>
                  <a:srgbClr val="FFC000"/>
                </a:solidFill>
                <a:miter lim="800000"/>
                <a:headEnd/>
                <a:tailEnd/>
              </a:ln>
            </p:spPr>
            <p:txBody>
              <a:bodyPr wrap="square">
                <a:spAutoFit/>
              </a:bodyPr>
              <a:lstStyle/>
              <a:p>
                <a:pPr algn="ctr">
                  <a:spcBef>
                    <a:spcPct val="50000"/>
                  </a:spcBef>
                </a:pPr>
                <a:r>
                  <a:rPr lang="en-GB" sz="1400" b="1" dirty="0" smtClean="0">
                    <a:latin typeface="Comic Sans MS" pitchFamily="66" charset="0"/>
                  </a:rPr>
                  <a:t>L2</a:t>
                </a:r>
              </a:p>
              <a:p>
                <a:pPr algn="ctr">
                  <a:spcBef>
                    <a:spcPct val="50000"/>
                  </a:spcBef>
                </a:pPr>
                <a:r>
                  <a:rPr lang="en-GB" sz="1050" b="1" dirty="0" smtClean="0">
                    <a:latin typeface="Comic Sans MS" pitchFamily="66" charset="0"/>
                  </a:rPr>
                  <a:t>3-4</a:t>
                </a:r>
                <a:endParaRPr lang="en-GB" sz="1050" b="1" dirty="0">
                  <a:latin typeface="Comic Sans MS" pitchFamily="66" charset="0"/>
                </a:endParaRPr>
              </a:p>
            </p:txBody>
          </p:sp>
          <p:sp>
            <p:nvSpPr>
              <p:cNvPr id="52" name="Text Box 15"/>
              <p:cNvSpPr txBox="1">
                <a:spLocks noChangeArrowheads="1"/>
              </p:cNvSpPr>
              <p:nvPr/>
            </p:nvSpPr>
            <p:spPr bwMode="auto">
              <a:xfrm>
                <a:off x="95216" y="5764429"/>
                <a:ext cx="428627" cy="550151"/>
              </a:xfrm>
              <a:prstGeom prst="rect">
                <a:avLst/>
              </a:prstGeom>
              <a:solidFill>
                <a:srgbClr val="669900"/>
              </a:solidFill>
              <a:ln w="28575">
                <a:solidFill>
                  <a:srgbClr val="669900"/>
                </a:solidFill>
                <a:miter lim="800000"/>
                <a:headEnd/>
                <a:tailEnd/>
              </a:ln>
            </p:spPr>
            <p:txBody>
              <a:bodyPr wrap="square">
                <a:spAutoFit/>
              </a:bodyPr>
              <a:lstStyle/>
              <a:p>
                <a:pPr algn="ctr">
                  <a:spcBef>
                    <a:spcPct val="50000"/>
                  </a:spcBef>
                </a:pPr>
                <a:r>
                  <a:rPr lang="en-GB" sz="1400" b="1" dirty="0" smtClean="0">
                    <a:solidFill>
                      <a:schemeClr val="bg1"/>
                    </a:solidFill>
                    <a:latin typeface="Comic Sans MS" pitchFamily="66" charset="0"/>
                  </a:rPr>
                  <a:t>L3</a:t>
                </a:r>
              </a:p>
              <a:p>
                <a:pPr algn="ctr">
                  <a:spcBef>
                    <a:spcPct val="50000"/>
                  </a:spcBef>
                </a:pPr>
                <a:r>
                  <a:rPr lang="en-GB" sz="1050" b="1" dirty="0" smtClean="0">
                    <a:solidFill>
                      <a:schemeClr val="bg1"/>
                    </a:solidFill>
                    <a:latin typeface="Comic Sans MS" pitchFamily="66" charset="0"/>
                  </a:rPr>
                  <a:t>5-6</a:t>
                </a:r>
                <a:endParaRPr lang="en-GB" sz="1050" b="1" dirty="0">
                  <a:solidFill>
                    <a:schemeClr val="bg1"/>
                  </a:solidFill>
                  <a:latin typeface="Comic Sans MS" pitchFamily="66" charset="0"/>
                </a:endParaRPr>
              </a:p>
            </p:txBody>
          </p:sp>
          <p:grpSp>
            <p:nvGrpSpPr>
              <p:cNvPr id="82" name="Group 81"/>
              <p:cNvGrpSpPr/>
              <p:nvPr/>
            </p:nvGrpSpPr>
            <p:grpSpPr>
              <a:xfrm>
                <a:off x="595282" y="3071810"/>
                <a:ext cx="2357454" cy="3357586"/>
                <a:chOff x="595282" y="3071810"/>
                <a:chExt cx="2357454" cy="3357586"/>
              </a:xfrm>
            </p:grpSpPr>
            <p:grpSp>
              <p:nvGrpSpPr>
                <p:cNvPr id="79" name="Group 78"/>
                <p:cNvGrpSpPr/>
                <p:nvPr/>
              </p:nvGrpSpPr>
              <p:grpSpPr>
                <a:xfrm>
                  <a:off x="595282" y="3071810"/>
                  <a:ext cx="2357454" cy="3357586"/>
                  <a:chOff x="595282" y="3071810"/>
                  <a:chExt cx="2357454" cy="3357586"/>
                </a:xfrm>
              </p:grpSpPr>
              <p:sp>
                <p:nvSpPr>
                  <p:cNvPr id="48" name="Rectangle 6"/>
                  <p:cNvSpPr>
                    <a:spLocks noChangeArrowheads="1"/>
                  </p:cNvSpPr>
                  <p:nvPr/>
                </p:nvSpPr>
                <p:spPr bwMode="auto">
                  <a:xfrm>
                    <a:off x="1809728" y="5357826"/>
                    <a:ext cx="1143008" cy="1071570"/>
                  </a:xfrm>
                  <a:prstGeom prst="rect">
                    <a:avLst/>
                  </a:prstGeom>
                  <a:solidFill>
                    <a:srgbClr val="669900"/>
                  </a:solidFill>
                  <a:ln w="9525">
                    <a:noFill/>
                    <a:miter lim="800000"/>
                    <a:headEnd/>
                    <a:tailEnd/>
                  </a:ln>
                </p:spPr>
                <p:txBody>
                  <a:bodyPr wrap="none" anchor="ctr"/>
                  <a:lstStyle/>
                  <a:p>
                    <a:endParaRPr lang="en-US" dirty="0"/>
                  </a:p>
                </p:txBody>
              </p:sp>
              <p:sp>
                <p:nvSpPr>
                  <p:cNvPr id="46" name="Rectangle 6"/>
                  <p:cNvSpPr>
                    <a:spLocks noChangeArrowheads="1"/>
                  </p:cNvSpPr>
                  <p:nvPr/>
                </p:nvSpPr>
                <p:spPr bwMode="auto">
                  <a:xfrm>
                    <a:off x="595282" y="5357826"/>
                    <a:ext cx="1143008" cy="1071570"/>
                  </a:xfrm>
                  <a:prstGeom prst="rect">
                    <a:avLst/>
                  </a:prstGeom>
                  <a:solidFill>
                    <a:srgbClr val="669900"/>
                  </a:solidFill>
                  <a:ln w="9525">
                    <a:noFill/>
                    <a:miter lim="800000"/>
                    <a:headEnd/>
                    <a:tailEnd/>
                  </a:ln>
                </p:spPr>
                <p:txBody>
                  <a:bodyPr wrap="none" anchor="ctr"/>
                  <a:lstStyle/>
                  <a:p>
                    <a:endParaRPr lang="en-US" dirty="0"/>
                  </a:p>
                </p:txBody>
              </p:sp>
              <p:sp>
                <p:nvSpPr>
                  <p:cNvPr id="45" name="Rectangle 6"/>
                  <p:cNvSpPr>
                    <a:spLocks noChangeArrowheads="1"/>
                  </p:cNvSpPr>
                  <p:nvPr/>
                </p:nvSpPr>
                <p:spPr bwMode="auto">
                  <a:xfrm>
                    <a:off x="1809728" y="4214818"/>
                    <a:ext cx="1143008" cy="1071570"/>
                  </a:xfrm>
                  <a:prstGeom prst="rect">
                    <a:avLst/>
                  </a:prstGeom>
                  <a:solidFill>
                    <a:srgbClr val="FFC000"/>
                  </a:solidFill>
                  <a:ln w="9525">
                    <a:noFill/>
                    <a:miter lim="800000"/>
                    <a:headEnd/>
                    <a:tailEnd/>
                  </a:ln>
                </p:spPr>
                <p:txBody>
                  <a:bodyPr wrap="none" anchor="ctr"/>
                  <a:lstStyle/>
                  <a:p>
                    <a:endParaRPr lang="en-US" dirty="0"/>
                  </a:p>
                </p:txBody>
              </p:sp>
              <p:sp>
                <p:nvSpPr>
                  <p:cNvPr id="44" name="Rectangle 6"/>
                  <p:cNvSpPr>
                    <a:spLocks noChangeArrowheads="1"/>
                  </p:cNvSpPr>
                  <p:nvPr/>
                </p:nvSpPr>
                <p:spPr bwMode="auto">
                  <a:xfrm>
                    <a:off x="595282" y="4214818"/>
                    <a:ext cx="1143008" cy="1071570"/>
                  </a:xfrm>
                  <a:prstGeom prst="rect">
                    <a:avLst/>
                  </a:prstGeom>
                  <a:solidFill>
                    <a:srgbClr val="FFC000"/>
                  </a:solidFill>
                  <a:ln w="9525">
                    <a:noFill/>
                    <a:miter lim="800000"/>
                    <a:headEnd/>
                    <a:tailEnd/>
                  </a:ln>
                </p:spPr>
                <p:txBody>
                  <a:bodyPr wrap="none" anchor="ctr"/>
                  <a:lstStyle/>
                  <a:p>
                    <a:endParaRPr lang="en-US" dirty="0"/>
                  </a:p>
                </p:txBody>
              </p:sp>
              <p:sp>
                <p:nvSpPr>
                  <p:cNvPr id="40" name="Rectangle 6"/>
                  <p:cNvSpPr>
                    <a:spLocks noChangeArrowheads="1"/>
                  </p:cNvSpPr>
                  <p:nvPr/>
                </p:nvSpPr>
                <p:spPr bwMode="auto">
                  <a:xfrm>
                    <a:off x="1809728" y="3071810"/>
                    <a:ext cx="1143008" cy="1071570"/>
                  </a:xfrm>
                  <a:prstGeom prst="rect">
                    <a:avLst/>
                  </a:prstGeom>
                  <a:solidFill>
                    <a:srgbClr val="FF3399"/>
                  </a:solidFill>
                  <a:ln w="9525">
                    <a:noFill/>
                    <a:miter lim="800000"/>
                    <a:headEnd/>
                    <a:tailEnd/>
                  </a:ln>
                </p:spPr>
                <p:txBody>
                  <a:bodyPr wrap="none" anchor="ctr"/>
                  <a:lstStyle/>
                  <a:p>
                    <a:endParaRPr lang="en-US" dirty="0"/>
                  </a:p>
                </p:txBody>
              </p:sp>
              <p:sp>
                <p:nvSpPr>
                  <p:cNvPr id="41" name="Rectangle 6"/>
                  <p:cNvSpPr>
                    <a:spLocks noChangeArrowheads="1"/>
                  </p:cNvSpPr>
                  <p:nvPr/>
                </p:nvSpPr>
                <p:spPr bwMode="auto">
                  <a:xfrm>
                    <a:off x="595282" y="3071810"/>
                    <a:ext cx="1143008" cy="1071570"/>
                  </a:xfrm>
                  <a:prstGeom prst="rect">
                    <a:avLst/>
                  </a:prstGeom>
                  <a:solidFill>
                    <a:srgbClr val="FF3399"/>
                  </a:solidFill>
                  <a:ln w="9525">
                    <a:noFill/>
                    <a:miter lim="800000"/>
                    <a:headEnd/>
                    <a:tailEnd/>
                  </a:ln>
                </p:spPr>
                <p:txBody>
                  <a:bodyPr wrap="none" anchor="ctr"/>
                  <a:lstStyle/>
                  <a:p>
                    <a:endParaRPr lang="en-US" dirty="0"/>
                  </a:p>
                </p:txBody>
              </p:sp>
            </p:grpSp>
            <p:grpSp>
              <p:nvGrpSpPr>
                <p:cNvPr id="81" name="Group 80"/>
                <p:cNvGrpSpPr/>
                <p:nvPr/>
              </p:nvGrpSpPr>
              <p:grpSpPr>
                <a:xfrm>
                  <a:off x="1452538" y="3786190"/>
                  <a:ext cx="1428760" cy="2571768"/>
                  <a:chOff x="1452538" y="3786190"/>
                  <a:chExt cx="1428760" cy="2571768"/>
                </a:xfrm>
              </p:grpSpPr>
              <p:sp>
                <p:nvSpPr>
                  <p:cNvPr id="69" name="TextBox 68"/>
                  <p:cNvSpPr txBox="1"/>
                  <p:nvPr/>
                </p:nvSpPr>
                <p:spPr>
                  <a:xfrm>
                    <a:off x="2666984" y="4929198"/>
                    <a:ext cx="214314" cy="285752"/>
                  </a:xfrm>
                  <a:prstGeom prst="rect">
                    <a:avLst/>
                  </a:prstGeom>
                  <a:solidFill>
                    <a:schemeClr val="accent6">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en-GB" sz="1200" b="1" dirty="0" smtClean="0"/>
                      <a:t>4</a:t>
                    </a:r>
                    <a:endParaRPr lang="en-GB" sz="1200" b="1" dirty="0"/>
                  </a:p>
                </p:txBody>
              </p:sp>
              <p:sp>
                <p:nvSpPr>
                  <p:cNvPr id="72" name="TextBox 71"/>
                  <p:cNvSpPr txBox="1"/>
                  <p:nvPr/>
                </p:nvSpPr>
                <p:spPr>
                  <a:xfrm>
                    <a:off x="2666984" y="6072206"/>
                    <a:ext cx="214314" cy="285752"/>
                  </a:xfrm>
                  <a:prstGeom prst="rect">
                    <a:avLst/>
                  </a:prstGeom>
                  <a:solidFill>
                    <a:schemeClr val="accent3">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en-GB" sz="1200" b="1" dirty="0" smtClean="0"/>
                      <a:t>6</a:t>
                    </a:r>
                    <a:endParaRPr lang="en-GB" sz="1200" b="1" dirty="0"/>
                  </a:p>
                </p:txBody>
              </p:sp>
              <p:sp>
                <p:nvSpPr>
                  <p:cNvPr id="66" name="TextBox 65"/>
                  <p:cNvSpPr txBox="1"/>
                  <p:nvPr/>
                </p:nvSpPr>
                <p:spPr>
                  <a:xfrm>
                    <a:off x="1452538" y="3786190"/>
                    <a:ext cx="214314" cy="285752"/>
                  </a:xfrm>
                  <a:prstGeom prst="rect">
                    <a:avLst/>
                  </a:prstGeom>
                  <a:solidFill>
                    <a:schemeClr val="accent2">
                      <a:lumMod val="20000"/>
                      <a:lumOff val="80000"/>
                    </a:schemeClr>
                  </a:solidFill>
                  <a:effectLst>
                    <a:outerShdw blurRad="50800" dist="38100" dir="2700000" algn="tl" rotWithShape="0">
                      <a:prstClr val="black">
                        <a:alpha val="40000"/>
                      </a:prstClr>
                    </a:outerShdw>
                  </a:effectLst>
                </p:spPr>
                <p:txBody>
                  <a:bodyPr wrap="square" rtlCol="0">
                    <a:spAutoFit/>
                  </a:bodyPr>
                  <a:lstStyle/>
                  <a:p>
                    <a:pPr algn="ctr"/>
                    <a:r>
                      <a:rPr lang="en-GB" sz="1200" b="1" dirty="0" smtClean="0"/>
                      <a:t>1</a:t>
                    </a:r>
                    <a:endParaRPr lang="en-GB" sz="1200" b="1" dirty="0"/>
                  </a:p>
                </p:txBody>
              </p:sp>
              <p:sp>
                <p:nvSpPr>
                  <p:cNvPr id="67" name="TextBox 66"/>
                  <p:cNvSpPr txBox="1"/>
                  <p:nvPr/>
                </p:nvSpPr>
                <p:spPr>
                  <a:xfrm>
                    <a:off x="2666984" y="3786190"/>
                    <a:ext cx="214314" cy="285752"/>
                  </a:xfrm>
                  <a:prstGeom prst="rect">
                    <a:avLst/>
                  </a:prstGeom>
                  <a:solidFill>
                    <a:schemeClr val="accent2">
                      <a:lumMod val="20000"/>
                      <a:lumOff val="80000"/>
                    </a:schemeClr>
                  </a:solidFill>
                  <a:effectLst>
                    <a:outerShdw blurRad="50800" dist="38100" dir="2700000" algn="tl" rotWithShape="0">
                      <a:prstClr val="black">
                        <a:alpha val="40000"/>
                      </a:prstClr>
                    </a:outerShdw>
                  </a:effectLst>
                </p:spPr>
                <p:txBody>
                  <a:bodyPr wrap="square" rtlCol="0">
                    <a:spAutoFit/>
                  </a:bodyPr>
                  <a:lstStyle/>
                  <a:p>
                    <a:pPr algn="ctr"/>
                    <a:r>
                      <a:rPr lang="en-GB" sz="1200" b="1" dirty="0"/>
                      <a:t>2</a:t>
                    </a:r>
                  </a:p>
                </p:txBody>
              </p:sp>
              <p:sp>
                <p:nvSpPr>
                  <p:cNvPr id="68" name="TextBox 67"/>
                  <p:cNvSpPr txBox="1"/>
                  <p:nvPr/>
                </p:nvSpPr>
                <p:spPr>
                  <a:xfrm>
                    <a:off x="1452538" y="4929198"/>
                    <a:ext cx="214314" cy="285752"/>
                  </a:xfrm>
                  <a:prstGeom prst="rect">
                    <a:avLst/>
                  </a:prstGeom>
                  <a:solidFill>
                    <a:schemeClr val="accent6">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en-GB" sz="1200" b="1" dirty="0" smtClean="0"/>
                      <a:t>3</a:t>
                    </a:r>
                    <a:endParaRPr lang="en-GB" sz="1200" b="1" dirty="0"/>
                  </a:p>
                </p:txBody>
              </p:sp>
              <p:sp>
                <p:nvSpPr>
                  <p:cNvPr id="71" name="TextBox 70"/>
                  <p:cNvSpPr txBox="1"/>
                  <p:nvPr/>
                </p:nvSpPr>
                <p:spPr>
                  <a:xfrm>
                    <a:off x="1452538" y="6072206"/>
                    <a:ext cx="214314" cy="285752"/>
                  </a:xfrm>
                  <a:prstGeom prst="rect">
                    <a:avLst/>
                  </a:prstGeom>
                  <a:solidFill>
                    <a:schemeClr val="accent3">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en-GB" sz="1200" b="1" dirty="0" smtClean="0"/>
                      <a:t>5</a:t>
                    </a:r>
                    <a:endParaRPr lang="en-GB" sz="1200" b="1" dirty="0"/>
                  </a:p>
                </p:txBody>
              </p:sp>
            </p:grpSp>
            <p:grpSp>
              <p:nvGrpSpPr>
                <p:cNvPr id="80" name="Group 79"/>
                <p:cNvGrpSpPr/>
                <p:nvPr/>
              </p:nvGrpSpPr>
              <p:grpSpPr>
                <a:xfrm>
                  <a:off x="595282" y="3071810"/>
                  <a:ext cx="2357454" cy="3020162"/>
                  <a:chOff x="595282" y="3071810"/>
                  <a:chExt cx="2357454" cy="3020162"/>
                </a:xfrm>
              </p:grpSpPr>
              <p:sp>
                <p:nvSpPr>
                  <p:cNvPr id="57" name="TextBox 56"/>
                  <p:cNvSpPr txBox="1"/>
                  <p:nvPr/>
                </p:nvSpPr>
                <p:spPr>
                  <a:xfrm>
                    <a:off x="595282" y="3071810"/>
                    <a:ext cx="1143008" cy="430887"/>
                  </a:xfrm>
                  <a:prstGeom prst="rect">
                    <a:avLst/>
                  </a:prstGeom>
                  <a:noFill/>
                </p:spPr>
                <p:txBody>
                  <a:bodyPr wrap="square" rtlCol="0">
                    <a:spAutoFit/>
                  </a:bodyPr>
                  <a:lstStyle/>
                  <a:p>
                    <a:pPr algn="ctr"/>
                    <a:r>
                      <a:rPr lang="en-GB" sz="1050" dirty="0" smtClean="0"/>
                      <a:t>1x </a:t>
                    </a:r>
                    <a:r>
                      <a:rPr lang="en-GB" sz="1050" u="sng" dirty="0" smtClean="0"/>
                      <a:t>Generic  </a:t>
                    </a:r>
                    <a:r>
                      <a:rPr lang="en-GB" sz="1050" dirty="0" smtClean="0"/>
                      <a:t> Description</a:t>
                    </a:r>
                  </a:p>
                </p:txBody>
              </p:sp>
              <p:sp>
                <p:nvSpPr>
                  <p:cNvPr id="58" name="TextBox 57"/>
                  <p:cNvSpPr txBox="1"/>
                  <p:nvPr/>
                </p:nvSpPr>
                <p:spPr>
                  <a:xfrm>
                    <a:off x="1809728" y="3071810"/>
                    <a:ext cx="1143008" cy="430887"/>
                  </a:xfrm>
                  <a:prstGeom prst="rect">
                    <a:avLst/>
                  </a:prstGeom>
                  <a:noFill/>
                </p:spPr>
                <p:txBody>
                  <a:bodyPr wrap="square" rtlCol="0">
                    <a:spAutoFit/>
                  </a:bodyPr>
                  <a:lstStyle/>
                  <a:p>
                    <a:pPr algn="ctr"/>
                    <a:r>
                      <a:rPr lang="en-GB" sz="1050" dirty="0" smtClean="0"/>
                      <a:t>2x </a:t>
                    </a:r>
                    <a:r>
                      <a:rPr lang="en-GB" sz="1050" u="sng" dirty="0" smtClean="0"/>
                      <a:t>Generic </a:t>
                    </a:r>
                    <a:r>
                      <a:rPr lang="en-GB" sz="1050" dirty="0" smtClean="0"/>
                      <a:t>Descriptions</a:t>
                    </a:r>
                  </a:p>
                </p:txBody>
              </p:sp>
              <p:sp>
                <p:nvSpPr>
                  <p:cNvPr id="73" name="TextBox 72"/>
                  <p:cNvSpPr txBox="1"/>
                  <p:nvPr/>
                </p:nvSpPr>
                <p:spPr>
                  <a:xfrm>
                    <a:off x="595282" y="5357826"/>
                    <a:ext cx="1143008" cy="577081"/>
                  </a:xfrm>
                  <a:prstGeom prst="rect">
                    <a:avLst/>
                  </a:prstGeom>
                  <a:noFill/>
                </p:spPr>
                <p:txBody>
                  <a:bodyPr wrap="square" rtlCol="0">
                    <a:spAutoFit/>
                  </a:bodyPr>
                  <a:lstStyle/>
                  <a:p>
                    <a:pPr algn="ctr"/>
                    <a:r>
                      <a:rPr lang="en-GB" sz="1050" dirty="0" smtClean="0"/>
                      <a:t>3x </a:t>
                    </a:r>
                    <a:r>
                      <a:rPr lang="en-GB" sz="1050" u="sng" dirty="0" smtClean="0"/>
                      <a:t>Specific </a:t>
                    </a:r>
                    <a:r>
                      <a:rPr lang="en-GB" sz="1050" dirty="0" smtClean="0"/>
                      <a:t>Points  Every Point </a:t>
                    </a:r>
                    <a:r>
                      <a:rPr lang="en-GB" sz="1050" u="sng" dirty="0" smtClean="0"/>
                      <a:t>Clearly</a:t>
                    </a:r>
                    <a:r>
                      <a:rPr lang="en-GB" sz="1050" dirty="0" smtClean="0"/>
                      <a:t> Explained</a:t>
                    </a:r>
                    <a:endParaRPr lang="en-GB" sz="1050" dirty="0"/>
                  </a:p>
                </p:txBody>
              </p:sp>
              <p:sp>
                <p:nvSpPr>
                  <p:cNvPr id="60" name="TextBox 59"/>
                  <p:cNvSpPr txBox="1"/>
                  <p:nvPr/>
                </p:nvSpPr>
                <p:spPr>
                  <a:xfrm>
                    <a:off x="595282" y="4214818"/>
                    <a:ext cx="1143008" cy="738664"/>
                  </a:xfrm>
                  <a:prstGeom prst="rect">
                    <a:avLst/>
                  </a:prstGeom>
                  <a:noFill/>
                </p:spPr>
                <p:txBody>
                  <a:bodyPr wrap="square" rtlCol="0">
                    <a:spAutoFit/>
                  </a:bodyPr>
                  <a:lstStyle/>
                  <a:p>
                    <a:pPr algn="ctr"/>
                    <a:r>
                      <a:rPr lang="en-GB" sz="1050" dirty="0" smtClean="0"/>
                      <a:t>1x  </a:t>
                    </a:r>
                    <a:r>
                      <a:rPr lang="en-GB" sz="1050" u="sng" dirty="0" smtClean="0"/>
                      <a:t>Generic</a:t>
                    </a:r>
                    <a:r>
                      <a:rPr lang="en-GB" sz="1050" dirty="0" smtClean="0"/>
                      <a:t> Explanation</a:t>
                    </a:r>
                  </a:p>
                  <a:p>
                    <a:pPr algn="ctr"/>
                    <a:r>
                      <a:rPr lang="en-GB" sz="1050" b="1" dirty="0" smtClean="0"/>
                      <a:t>AND</a:t>
                    </a:r>
                  </a:p>
                  <a:p>
                    <a:pPr algn="ctr"/>
                    <a:r>
                      <a:rPr lang="en-GB" sz="1050" dirty="0" smtClean="0"/>
                      <a:t>1x </a:t>
                    </a:r>
                    <a:r>
                      <a:rPr lang="en-GB" sz="1050" u="sng" dirty="0" smtClean="0"/>
                      <a:t>Specific</a:t>
                    </a:r>
                    <a:r>
                      <a:rPr lang="en-GB" sz="1050" dirty="0" smtClean="0"/>
                      <a:t> point</a:t>
                    </a:r>
                  </a:p>
                </p:txBody>
              </p:sp>
              <p:sp>
                <p:nvSpPr>
                  <p:cNvPr id="70" name="TextBox 69"/>
                  <p:cNvSpPr txBox="1"/>
                  <p:nvPr/>
                </p:nvSpPr>
                <p:spPr>
                  <a:xfrm>
                    <a:off x="1809728" y="4223429"/>
                    <a:ext cx="1143008" cy="900246"/>
                  </a:xfrm>
                  <a:prstGeom prst="rect">
                    <a:avLst/>
                  </a:prstGeom>
                  <a:noFill/>
                </p:spPr>
                <p:txBody>
                  <a:bodyPr wrap="square" rtlCol="0">
                    <a:spAutoFit/>
                  </a:bodyPr>
                  <a:lstStyle/>
                  <a:p>
                    <a:pPr algn="ctr"/>
                    <a:r>
                      <a:rPr lang="en-GB" sz="1050" dirty="0" smtClean="0"/>
                      <a:t>3x </a:t>
                    </a:r>
                    <a:r>
                      <a:rPr lang="en-GB" sz="1050" u="sng" dirty="0" smtClean="0"/>
                      <a:t>Specific </a:t>
                    </a:r>
                    <a:r>
                      <a:rPr lang="en-GB" sz="1050" dirty="0" smtClean="0"/>
                      <a:t>Points  </a:t>
                    </a:r>
                  </a:p>
                  <a:p>
                    <a:pPr algn="ctr"/>
                    <a:r>
                      <a:rPr lang="en-GB" sz="1050" b="1" dirty="0" smtClean="0"/>
                      <a:t>OR</a:t>
                    </a:r>
                  </a:p>
                  <a:p>
                    <a:pPr algn="ctr"/>
                    <a:r>
                      <a:rPr lang="en-GB" sz="1050" dirty="0" smtClean="0"/>
                      <a:t>1x </a:t>
                    </a:r>
                    <a:r>
                      <a:rPr lang="en-GB" sz="1050" u="sng" dirty="0" smtClean="0"/>
                      <a:t>Specific</a:t>
                    </a:r>
                    <a:r>
                      <a:rPr lang="en-GB" sz="1050" dirty="0" smtClean="0"/>
                      <a:t> Point + Explanation Of It</a:t>
                    </a:r>
                    <a:endParaRPr lang="en-GB" sz="1050" dirty="0"/>
                  </a:p>
                </p:txBody>
              </p:sp>
              <p:sp>
                <p:nvSpPr>
                  <p:cNvPr id="74" name="TextBox 73"/>
                  <p:cNvSpPr txBox="1"/>
                  <p:nvPr/>
                </p:nvSpPr>
                <p:spPr>
                  <a:xfrm>
                    <a:off x="1809728" y="5353308"/>
                    <a:ext cx="1143008" cy="738664"/>
                  </a:xfrm>
                  <a:prstGeom prst="rect">
                    <a:avLst/>
                  </a:prstGeom>
                  <a:noFill/>
                </p:spPr>
                <p:txBody>
                  <a:bodyPr wrap="square" rtlCol="0">
                    <a:spAutoFit/>
                  </a:bodyPr>
                  <a:lstStyle/>
                  <a:p>
                    <a:pPr algn="ctr"/>
                    <a:r>
                      <a:rPr lang="en-GB" sz="1050" dirty="0" smtClean="0"/>
                      <a:t>More Than 3x </a:t>
                    </a:r>
                    <a:r>
                      <a:rPr lang="en-GB" sz="1050" u="sng" dirty="0" smtClean="0"/>
                      <a:t>Specific </a:t>
                    </a:r>
                    <a:r>
                      <a:rPr lang="en-GB" sz="1050" dirty="0" smtClean="0"/>
                      <a:t>Points  Every Point </a:t>
                    </a:r>
                    <a:r>
                      <a:rPr lang="en-GB" sz="1050" u="sng" dirty="0" smtClean="0"/>
                      <a:t>Clearly</a:t>
                    </a:r>
                    <a:r>
                      <a:rPr lang="en-GB" sz="1050" dirty="0" smtClean="0"/>
                      <a:t> Explained</a:t>
                    </a:r>
                    <a:endParaRPr lang="en-GB" sz="1050" dirty="0"/>
                  </a:p>
                </p:txBody>
              </p:sp>
            </p:grpSp>
          </p:grpSp>
          <p:sp>
            <p:nvSpPr>
              <p:cNvPr id="75" name="TextBox 74"/>
              <p:cNvSpPr txBox="1"/>
              <p:nvPr/>
            </p:nvSpPr>
            <p:spPr>
              <a:xfrm>
                <a:off x="3024174" y="3071810"/>
                <a:ext cx="400110" cy="1071569"/>
              </a:xfrm>
              <a:prstGeom prst="rect">
                <a:avLst/>
              </a:prstGeom>
              <a:noFill/>
              <a:ln w="19050">
                <a:solidFill>
                  <a:srgbClr val="FF3399"/>
                </a:solidFill>
              </a:ln>
            </p:spPr>
            <p:txBody>
              <a:bodyPr vert="vert270" wrap="square" rtlCol="0">
                <a:spAutoFit/>
              </a:bodyPr>
              <a:lstStyle/>
              <a:p>
                <a:pPr algn="ctr"/>
                <a:r>
                  <a:rPr lang="en-GB" sz="1400" b="1" dirty="0" smtClean="0"/>
                  <a:t>BASIC</a:t>
                </a:r>
                <a:endParaRPr lang="en-GB" sz="1400" b="1" dirty="0"/>
              </a:p>
            </p:txBody>
          </p:sp>
          <p:sp>
            <p:nvSpPr>
              <p:cNvPr id="76" name="TextBox 75"/>
              <p:cNvSpPr txBox="1"/>
              <p:nvPr/>
            </p:nvSpPr>
            <p:spPr>
              <a:xfrm>
                <a:off x="3024175" y="4214819"/>
                <a:ext cx="400110" cy="1071569"/>
              </a:xfrm>
              <a:prstGeom prst="rect">
                <a:avLst/>
              </a:prstGeom>
              <a:noFill/>
              <a:ln w="19050">
                <a:solidFill>
                  <a:srgbClr val="FFC000"/>
                </a:solidFill>
              </a:ln>
            </p:spPr>
            <p:txBody>
              <a:bodyPr vert="vert270" wrap="square" rtlCol="0">
                <a:spAutoFit/>
              </a:bodyPr>
              <a:lstStyle/>
              <a:p>
                <a:pPr algn="ctr"/>
                <a:r>
                  <a:rPr lang="en-GB" sz="1400" b="1" dirty="0" smtClean="0"/>
                  <a:t>CLEAR</a:t>
                </a:r>
                <a:endParaRPr lang="en-GB" sz="1400" b="1" dirty="0"/>
              </a:p>
            </p:txBody>
          </p:sp>
          <p:sp>
            <p:nvSpPr>
              <p:cNvPr id="77" name="TextBox 76"/>
              <p:cNvSpPr txBox="1"/>
              <p:nvPr/>
            </p:nvSpPr>
            <p:spPr>
              <a:xfrm>
                <a:off x="3024174" y="5357826"/>
                <a:ext cx="400110" cy="1071569"/>
              </a:xfrm>
              <a:prstGeom prst="rect">
                <a:avLst/>
              </a:prstGeom>
              <a:noFill/>
              <a:ln w="19050">
                <a:solidFill>
                  <a:srgbClr val="669900"/>
                </a:solidFill>
              </a:ln>
            </p:spPr>
            <p:txBody>
              <a:bodyPr vert="vert270" wrap="square" rtlCol="0">
                <a:spAutoFit/>
              </a:bodyPr>
              <a:lstStyle/>
              <a:p>
                <a:pPr algn="ctr"/>
                <a:r>
                  <a:rPr lang="en-GB" sz="1400" b="1" dirty="0" smtClean="0"/>
                  <a:t>EXPLICIT</a:t>
                </a:r>
                <a:endParaRPr lang="en-GB" sz="1400" b="1" dirty="0"/>
              </a:p>
            </p:txBody>
          </p:sp>
        </p:grpSp>
      </p:grpSp>
      <p:grpSp>
        <p:nvGrpSpPr>
          <p:cNvPr id="92" name="Group 91"/>
          <p:cNvGrpSpPr/>
          <p:nvPr/>
        </p:nvGrpSpPr>
        <p:grpSpPr>
          <a:xfrm>
            <a:off x="95217" y="5072074"/>
            <a:ext cx="5286412" cy="1643074"/>
            <a:chOff x="4452934" y="5072074"/>
            <a:chExt cx="5286412" cy="1643074"/>
          </a:xfrm>
        </p:grpSpPr>
        <p:sp>
          <p:nvSpPr>
            <p:cNvPr id="56" name="Text Box 15"/>
            <p:cNvSpPr txBox="1">
              <a:spLocks noChangeArrowheads="1"/>
            </p:cNvSpPr>
            <p:nvPr/>
          </p:nvSpPr>
          <p:spPr bwMode="auto">
            <a:xfrm>
              <a:off x="4452934" y="6050181"/>
              <a:ext cx="428627" cy="307777"/>
            </a:xfrm>
            <a:prstGeom prst="rect">
              <a:avLst/>
            </a:prstGeom>
            <a:solidFill>
              <a:srgbClr val="FF3399"/>
            </a:solidFill>
            <a:ln w="28575">
              <a:solidFill>
                <a:srgbClr val="FF3399"/>
              </a:solidFill>
              <a:miter lim="800000"/>
              <a:headEnd/>
              <a:tailEnd/>
            </a:ln>
          </p:spPr>
          <p:txBody>
            <a:bodyPr wrap="square">
              <a:spAutoFit/>
            </a:bodyPr>
            <a:lstStyle/>
            <a:p>
              <a:pPr algn="ctr">
                <a:spcBef>
                  <a:spcPct val="50000"/>
                </a:spcBef>
              </a:pPr>
              <a:r>
                <a:rPr lang="en-GB"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L1</a:t>
              </a:r>
            </a:p>
          </p:txBody>
        </p:sp>
        <p:grpSp>
          <p:nvGrpSpPr>
            <p:cNvPr id="91" name="Group 90"/>
            <p:cNvGrpSpPr/>
            <p:nvPr/>
          </p:nvGrpSpPr>
          <p:grpSpPr>
            <a:xfrm>
              <a:off x="4953000" y="5072074"/>
              <a:ext cx="4786346" cy="1643074"/>
              <a:chOff x="4953000" y="5072074"/>
              <a:chExt cx="4786346" cy="1643074"/>
            </a:xfrm>
          </p:grpSpPr>
          <p:grpSp>
            <p:nvGrpSpPr>
              <p:cNvPr id="49" name="Group 48"/>
              <p:cNvGrpSpPr/>
              <p:nvPr/>
            </p:nvGrpSpPr>
            <p:grpSpPr>
              <a:xfrm>
                <a:off x="4953000" y="5072074"/>
                <a:ext cx="4786346" cy="1643074"/>
                <a:chOff x="166654" y="5000636"/>
                <a:chExt cx="4786346" cy="1643074"/>
              </a:xfrm>
            </p:grpSpPr>
            <p:sp>
              <p:nvSpPr>
                <p:cNvPr id="21" name="Text Box 4"/>
                <p:cNvSpPr txBox="1">
                  <a:spLocks noChangeArrowheads="1"/>
                </p:cNvSpPr>
                <p:nvPr/>
              </p:nvSpPr>
              <p:spPr bwMode="auto">
                <a:xfrm>
                  <a:off x="1738290" y="5000636"/>
                  <a:ext cx="1714512" cy="400110"/>
                </a:xfrm>
                <a:prstGeom prst="rect">
                  <a:avLst/>
                </a:prstGeom>
                <a:solidFill>
                  <a:schemeClr val="accent5">
                    <a:lumMod val="20000"/>
                    <a:lumOff val="80000"/>
                  </a:schemeClr>
                </a:solidFill>
                <a:ln w="12700">
                  <a:solidFill>
                    <a:schemeClr val="tx1"/>
                  </a:solidFill>
                  <a:miter lim="800000"/>
                  <a:headEnd/>
                  <a:tailEnd/>
                </a:ln>
                <a:effectLst>
                  <a:glow rad="139700">
                    <a:schemeClr val="accent5">
                      <a:satMod val="175000"/>
                      <a:alpha val="40000"/>
                    </a:schemeClr>
                  </a:glow>
                  <a:softEdge rad="63500"/>
                </a:effectLst>
              </p:spPr>
              <p:txBody>
                <a:bodyPr wrap="square">
                  <a:spAutoFit/>
                </a:bodyPr>
                <a:lstStyle/>
                <a:p>
                  <a:pPr algn="ctr">
                    <a:spcBef>
                      <a:spcPct val="50000"/>
                    </a:spcBef>
                  </a:pPr>
                  <a:r>
                    <a:rPr lang="en-GB"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mic Sans MS" pitchFamily="66" charset="0"/>
                    </a:rPr>
                    <a:t>4 Marks</a:t>
                  </a:r>
                </a:p>
              </p:txBody>
            </p:sp>
            <p:sp>
              <p:nvSpPr>
                <p:cNvPr id="24" name="Rectangle 6"/>
                <p:cNvSpPr>
                  <a:spLocks noChangeArrowheads="1"/>
                </p:cNvSpPr>
                <p:nvPr/>
              </p:nvSpPr>
              <p:spPr bwMode="auto">
                <a:xfrm>
                  <a:off x="166654" y="5572140"/>
                  <a:ext cx="1143008" cy="1071570"/>
                </a:xfrm>
                <a:prstGeom prst="rect">
                  <a:avLst/>
                </a:prstGeom>
                <a:solidFill>
                  <a:srgbClr val="FF3399"/>
                </a:solidFill>
                <a:ln w="9525">
                  <a:noFill/>
                  <a:miter lim="800000"/>
                  <a:headEnd/>
                  <a:tailEnd/>
                </a:ln>
              </p:spPr>
              <p:txBody>
                <a:bodyPr wrap="none" anchor="ctr"/>
                <a:lstStyle/>
                <a:p>
                  <a:endParaRPr lang="en-US" dirty="0"/>
                </a:p>
              </p:txBody>
            </p:sp>
            <p:sp>
              <p:nvSpPr>
                <p:cNvPr id="25" name="Rectangle 6"/>
                <p:cNvSpPr>
                  <a:spLocks noChangeArrowheads="1"/>
                </p:cNvSpPr>
                <p:nvPr/>
              </p:nvSpPr>
              <p:spPr bwMode="auto">
                <a:xfrm>
                  <a:off x="3809992" y="5572140"/>
                  <a:ext cx="1143008" cy="1071570"/>
                </a:xfrm>
                <a:prstGeom prst="rect">
                  <a:avLst/>
                </a:prstGeom>
                <a:solidFill>
                  <a:srgbClr val="FF3399"/>
                </a:solidFill>
                <a:ln w="9525">
                  <a:noFill/>
                  <a:miter lim="800000"/>
                  <a:headEnd/>
                  <a:tailEnd/>
                </a:ln>
              </p:spPr>
              <p:txBody>
                <a:bodyPr wrap="none" anchor="ctr"/>
                <a:lstStyle/>
                <a:p>
                  <a:endParaRPr lang="en-US" dirty="0"/>
                </a:p>
              </p:txBody>
            </p:sp>
            <p:sp>
              <p:nvSpPr>
                <p:cNvPr id="27" name="Rectangle 6"/>
                <p:cNvSpPr>
                  <a:spLocks noChangeArrowheads="1"/>
                </p:cNvSpPr>
                <p:nvPr/>
              </p:nvSpPr>
              <p:spPr bwMode="auto">
                <a:xfrm>
                  <a:off x="2595546" y="5572140"/>
                  <a:ext cx="1143008" cy="1071570"/>
                </a:xfrm>
                <a:prstGeom prst="rect">
                  <a:avLst/>
                </a:prstGeom>
                <a:solidFill>
                  <a:srgbClr val="FF3399"/>
                </a:solidFill>
                <a:ln w="9525">
                  <a:noFill/>
                  <a:miter lim="800000"/>
                  <a:headEnd/>
                  <a:tailEnd/>
                </a:ln>
              </p:spPr>
              <p:txBody>
                <a:bodyPr wrap="none" anchor="ctr"/>
                <a:lstStyle/>
                <a:p>
                  <a:endParaRPr lang="en-US" dirty="0"/>
                </a:p>
              </p:txBody>
            </p:sp>
            <p:sp>
              <p:nvSpPr>
                <p:cNvPr id="28" name="Rectangle 6"/>
                <p:cNvSpPr>
                  <a:spLocks noChangeArrowheads="1"/>
                </p:cNvSpPr>
                <p:nvPr/>
              </p:nvSpPr>
              <p:spPr bwMode="auto">
                <a:xfrm>
                  <a:off x="1381100" y="5572140"/>
                  <a:ext cx="1143008" cy="1071570"/>
                </a:xfrm>
                <a:prstGeom prst="rect">
                  <a:avLst/>
                </a:prstGeom>
                <a:solidFill>
                  <a:srgbClr val="FF3399"/>
                </a:solidFill>
                <a:ln w="9525">
                  <a:noFill/>
                  <a:miter lim="800000"/>
                  <a:headEnd/>
                  <a:tailEnd/>
                </a:ln>
              </p:spPr>
              <p:txBody>
                <a:bodyPr wrap="none" anchor="ctr"/>
                <a:lstStyle/>
                <a:p>
                  <a:endParaRPr lang="en-US" dirty="0"/>
                </a:p>
              </p:txBody>
            </p:sp>
          </p:grpSp>
          <p:sp>
            <p:nvSpPr>
              <p:cNvPr id="87" name="TextBox 86"/>
              <p:cNvSpPr txBox="1"/>
              <p:nvPr/>
            </p:nvSpPr>
            <p:spPr>
              <a:xfrm>
                <a:off x="9453594" y="6357958"/>
                <a:ext cx="214314" cy="285752"/>
              </a:xfrm>
              <a:prstGeom prst="rect">
                <a:avLst/>
              </a:prstGeom>
              <a:solidFill>
                <a:schemeClr val="accent2">
                  <a:lumMod val="20000"/>
                  <a:lumOff val="80000"/>
                </a:schemeClr>
              </a:solidFill>
              <a:effectLst>
                <a:outerShdw blurRad="50800" dist="38100" dir="2700000" algn="tl" rotWithShape="0">
                  <a:prstClr val="black">
                    <a:alpha val="40000"/>
                  </a:prstClr>
                </a:outerShdw>
              </a:effectLst>
            </p:spPr>
            <p:txBody>
              <a:bodyPr wrap="square" rtlCol="0">
                <a:spAutoFit/>
              </a:bodyPr>
              <a:lstStyle/>
              <a:p>
                <a:pPr algn="ctr"/>
                <a:r>
                  <a:rPr lang="en-GB" sz="1200" b="1" dirty="0" smtClean="0"/>
                  <a:t>4</a:t>
                </a:r>
                <a:endParaRPr lang="en-GB" sz="1200" b="1" dirty="0"/>
              </a:p>
            </p:txBody>
          </p:sp>
          <p:sp>
            <p:nvSpPr>
              <p:cNvPr id="88" name="TextBox 87"/>
              <p:cNvSpPr txBox="1"/>
              <p:nvPr/>
            </p:nvSpPr>
            <p:spPr>
              <a:xfrm>
                <a:off x="7024702" y="6357958"/>
                <a:ext cx="214314" cy="285752"/>
              </a:xfrm>
              <a:prstGeom prst="rect">
                <a:avLst/>
              </a:prstGeom>
              <a:solidFill>
                <a:schemeClr val="accent2">
                  <a:lumMod val="20000"/>
                  <a:lumOff val="80000"/>
                </a:schemeClr>
              </a:solidFill>
              <a:effectLst>
                <a:outerShdw blurRad="50800" dist="38100" dir="2700000" algn="tl" rotWithShape="0">
                  <a:prstClr val="black">
                    <a:alpha val="40000"/>
                  </a:prstClr>
                </a:outerShdw>
              </a:effectLst>
            </p:spPr>
            <p:txBody>
              <a:bodyPr wrap="square" rtlCol="0">
                <a:spAutoFit/>
              </a:bodyPr>
              <a:lstStyle/>
              <a:p>
                <a:pPr algn="ctr"/>
                <a:r>
                  <a:rPr lang="en-GB" sz="1200" b="1" dirty="0" smtClean="0"/>
                  <a:t>2</a:t>
                </a:r>
                <a:endParaRPr lang="en-GB" sz="1200" b="1" dirty="0"/>
              </a:p>
            </p:txBody>
          </p:sp>
          <p:sp>
            <p:nvSpPr>
              <p:cNvPr id="89" name="TextBox 88"/>
              <p:cNvSpPr txBox="1"/>
              <p:nvPr/>
            </p:nvSpPr>
            <p:spPr>
              <a:xfrm>
                <a:off x="8239148" y="6357958"/>
                <a:ext cx="214314" cy="285752"/>
              </a:xfrm>
              <a:prstGeom prst="rect">
                <a:avLst/>
              </a:prstGeom>
              <a:solidFill>
                <a:schemeClr val="accent2">
                  <a:lumMod val="20000"/>
                  <a:lumOff val="80000"/>
                </a:schemeClr>
              </a:solidFill>
              <a:effectLst>
                <a:outerShdw blurRad="50800" dist="38100" dir="2700000" algn="tl" rotWithShape="0">
                  <a:prstClr val="black">
                    <a:alpha val="40000"/>
                  </a:prstClr>
                </a:outerShdw>
              </a:effectLst>
            </p:spPr>
            <p:txBody>
              <a:bodyPr wrap="square" rtlCol="0">
                <a:spAutoFit/>
              </a:bodyPr>
              <a:lstStyle/>
              <a:p>
                <a:pPr algn="ctr"/>
                <a:r>
                  <a:rPr lang="en-GB" sz="1200" b="1" dirty="0" smtClean="0"/>
                  <a:t>3</a:t>
                </a:r>
                <a:endParaRPr lang="en-GB" sz="1200" b="1" dirty="0"/>
              </a:p>
            </p:txBody>
          </p:sp>
          <p:sp>
            <p:nvSpPr>
              <p:cNvPr id="90" name="TextBox 89"/>
              <p:cNvSpPr txBox="1"/>
              <p:nvPr/>
            </p:nvSpPr>
            <p:spPr>
              <a:xfrm>
                <a:off x="5810256" y="6357958"/>
                <a:ext cx="214314" cy="285752"/>
              </a:xfrm>
              <a:prstGeom prst="rect">
                <a:avLst/>
              </a:prstGeom>
              <a:solidFill>
                <a:schemeClr val="accent2">
                  <a:lumMod val="20000"/>
                  <a:lumOff val="80000"/>
                </a:schemeClr>
              </a:solidFill>
              <a:effectLst>
                <a:outerShdw blurRad="50800" dist="38100" dir="2700000" algn="tl" rotWithShape="0">
                  <a:prstClr val="black">
                    <a:alpha val="40000"/>
                  </a:prstClr>
                </a:outerShdw>
              </a:effectLst>
            </p:spPr>
            <p:txBody>
              <a:bodyPr wrap="square" rtlCol="0">
                <a:spAutoFit/>
              </a:bodyPr>
              <a:lstStyle/>
              <a:p>
                <a:pPr algn="ctr"/>
                <a:r>
                  <a:rPr lang="en-GB" sz="1200" b="1" dirty="0" smtClean="0"/>
                  <a:t>1</a:t>
                </a:r>
                <a:endParaRPr lang="en-GB" sz="1200" b="1" dirty="0"/>
              </a:p>
            </p:txBody>
          </p:sp>
        </p:grpSp>
      </p:grpSp>
      <p:grpSp>
        <p:nvGrpSpPr>
          <p:cNvPr id="105" name="Group 104"/>
          <p:cNvGrpSpPr/>
          <p:nvPr/>
        </p:nvGrpSpPr>
        <p:grpSpPr>
          <a:xfrm>
            <a:off x="95217" y="142852"/>
            <a:ext cx="1785949" cy="1614556"/>
            <a:chOff x="95216" y="99932"/>
            <a:chExt cx="1785949" cy="1614556"/>
          </a:xfrm>
        </p:grpSpPr>
        <p:grpSp>
          <p:nvGrpSpPr>
            <p:cNvPr id="31" name="Group 30"/>
            <p:cNvGrpSpPr/>
            <p:nvPr/>
          </p:nvGrpSpPr>
          <p:grpSpPr>
            <a:xfrm>
              <a:off x="95216" y="99932"/>
              <a:ext cx="1785949" cy="1614556"/>
              <a:chOff x="238093" y="171370"/>
              <a:chExt cx="1785949" cy="1614556"/>
            </a:xfrm>
          </p:grpSpPr>
          <p:sp>
            <p:nvSpPr>
              <p:cNvPr id="5" name="Rectangle 6"/>
              <p:cNvSpPr>
                <a:spLocks noChangeArrowheads="1"/>
              </p:cNvSpPr>
              <p:nvPr/>
            </p:nvSpPr>
            <p:spPr bwMode="auto">
              <a:xfrm>
                <a:off x="738158" y="714356"/>
                <a:ext cx="1143008" cy="1071570"/>
              </a:xfrm>
              <a:prstGeom prst="rect">
                <a:avLst/>
              </a:prstGeom>
              <a:solidFill>
                <a:srgbClr val="FF3399"/>
              </a:solidFill>
              <a:ln w="9525">
                <a:noFill/>
                <a:miter lim="800000"/>
                <a:headEnd/>
                <a:tailEnd/>
              </a:ln>
            </p:spPr>
            <p:txBody>
              <a:bodyPr wrap="none" anchor="ctr"/>
              <a:lstStyle/>
              <a:p>
                <a:endParaRPr lang="en-US" dirty="0"/>
              </a:p>
            </p:txBody>
          </p:sp>
          <p:sp>
            <p:nvSpPr>
              <p:cNvPr id="6" name="Text Box 15"/>
              <p:cNvSpPr txBox="1">
                <a:spLocks noChangeArrowheads="1"/>
              </p:cNvSpPr>
              <p:nvPr/>
            </p:nvSpPr>
            <p:spPr bwMode="auto">
              <a:xfrm>
                <a:off x="238093" y="1071546"/>
                <a:ext cx="428627" cy="307777"/>
              </a:xfrm>
              <a:prstGeom prst="rect">
                <a:avLst/>
              </a:prstGeom>
              <a:solidFill>
                <a:srgbClr val="FF3399"/>
              </a:solidFill>
              <a:ln w="28575">
                <a:solidFill>
                  <a:srgbClr val="FF3399"/>
                </a:solidFill>
                <a:miter lim="800000"/>
                <a:headEnd/>
                <a:tailEnd/>
              </a:ln>
            </p:spPr>
            <p:txBody>
              <a:bodyPr wrap="square">
                <a:spAutoFit/>
              </a:bodyPr>
              <a:lstStyle/>
              <a:p>
                <a:pPr algn="ctr">
                  <a:spcBef>
                    <a:spcPct val="50000"/>
                  </a:spcBef>
                </a:pPr>
                <a:r>
                  <a:rPr lang="en-GB" sz="1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L1</a:t>
                </a:r>
              </a:p>
            </p:txBody>
          </p:sp>
          <p:sp>
            <p:nvSpPr>
              <p:cNvPr id="19" name="Text Box 4"/>
              <p:cNvSpPr txBox="1">
                <a:spLocks noChangeArrowheads="1"/>
              </p:cNvSpPr>
              <p:nvPr/>
            </p:nvSpPr>
            <p:spPr bwMode="auto">
              <a:xfrm>
                <a:off x="309530" y="171370"/>
                <a:ext cx="1714512" cy="400110"/>
              </a:xfrm>
              <a:prstGeom prst="rect">
                <a:avLst/>
              </a:prstGeom>
              <a:solidFill>
                <a:schemeClr val="accent5">
                  <a:lumMod val="20000"/>
                  <a:lumOff val="80000"/>
                </a:schemeClr>
              </a:solidFill>
              <a:ln w="12700">
                <a:solidFill>
                  <a:schemeClr val="tx1"/>
                </a:solidFill>
                <a:miter lim="800000"/>
                <a:headEnd/>
                <a:tailEnd/>
              </a:ln>
              <a:effectLst>
                <a:glow rad="139700">
                  <a:schemeClr val="accent5">
                    <a:satMod val="175000"/>
                    <a:alpha val="40000"/>
                  </a:schemeClr>
                </a:glow>
                <a:softEdge rad="63500"/>
              </a:effectLst>
            </p:spPr>
            <p:txBody>
              <a:bodyPr wrap="square">
                <a:spAutoFit/>
              </a:bodyPr>
              <a:lstStyle/>
              <a:p>
                <a:pPr algn="ctr">
                  <a:spcBef>
                    <a:spcPct val="50000"/>
                  </a:spcBef>
                </a:pPr>
                <a:r>
                  <a:rPr lang="en-GB"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mic Sans MS" pitchFamily="66" charset="0"/>
                  </a:rPr>
                  <a:t>1 Mark</a:t>
                </a:r>
              </a:p>
            </p:txBody>
          </p:sp>
        </p:grpSp>
        <p:sp>
          <p:nvSpPr>
            <p:cNvPr id="93" name="TextBox 92"/>
            <p:cNvSpPr txBox="1"/>
            <p:nvPr/>
          </p:nvSpPr>
          <p:spPr>
            <a:xfrm>
              <a:off x="1452538" y="1357298"/>
              <a:ext cx="214314" cy="285752"/>
            </a:xfrm>
            <a:prstGeom prst="rect">
              <a:avLst/>
            </a:prstGeom>
            <a:solidFill>
              <a:schemeClr val="accent2">
                <a:lumMod val="20000"/>
                <a:lumOff val="80000"/>
              </a:schemeClr>
            </a:solidFill>
            <a:effectLst>
              <a:outerShdw blurRad="50800" dist="38100" dir="2700000" algn="tl" rotWithShape="0">
                <a:prstClr val="black">
                  <a:alpha val="40000"/>
                </a:prstClr>
              </a:outerShdw>
            </a:effectLst>
          </p:spPr>
          <p:txBody>
            <a:bodyPr wrap="square" rtlCol="0">
              <a:spAutoFit/>
            </a:bodyPr>
            <a:lstStyle/>
            <a:p>
              <a:pPr algn="ctr"/>
              <a:r>
                <a:rPr lang="en-GB" sz="1200" b="1" dirty="0" smtClean="0"/>
                <a:t>1</a:t>
              </a:r>
              <a:endParaRPr lang="en-GB" sz="1200" b="1" dirty="0"/>
            </a:p>
          </p:txBody>
        </p:sp>
      </p:grpSp>
      <p:grpSp>
        <p:nvGrpSpPr>
          <p:cNvPr id="106" name="Group 105"/>
          <p:cNvGrpSpPr/>
          <p:nvPr/>
        </p:nvGrpSpPr>
        <p:grpSpPr>
          <a:xfrm>
            <a:off x="2452671" y="142852"/>
            <a:ext cx="2857520" cy="1643074"/>
            <a:chOff x="2309794" y="142852"/>
            <a:chExt cx="2857520" cy="1643074"/>
          </a:xfrm>
        </p:grpSpPr>
        <p:grpSp>
          <p:nvGrpSpPr>
            <p:cNvPr id="54" name="Group 53"/>
            <p:cNvGrpSpPr/>
            <p:nvPr/>
          </p:nvGrpSpPr>
          <p:grpSpPr>
            <a:xfrm>
              <a:off x="2309794" y="142852"/>
              <a:ext cx="2857520" cy="1643074"/>
              <a:chOff x="2595546" y="214290"/>
              <a:chExt cx="2857520" cy="1643074"/>
            </a:xfrm>
          </p:grpSpPr>
          <p:sp>
            <p:nvSpPr>
              <p:cNvPr id="7" name="Text Box 4"/>
              <p:cNvSpPr txBox="1">
                <a:spLocks noChangeArrowheads="1"/>
              </p:cNvSpPr>
              <p:nvPr/>
            </p:nvSpPr>
            <p:spPr bwMode="auto">
              <a:xfrm>
                <a:off x="3381364" y="214290"/>
                <a:ext cx="1714512" cy="400110"/>
              </a:xfrm>
              <a:prstGeom prst="rect">
                <a:avLst/>
              </a:prstGeom>
              <a:solidFill>
                <a:schemeClr val="accent5">
                  <a:lumMod val="20000"/>
                  <a:lumOff val="80000"/>
                </a:schemeClr>
              </a:solidFill>
              <a:ln w="12700">
                <a:solidFill>
                  <a:schemeClr val="tx1"/>
                </a:solidFill>
                <a:miter lim="800000"/>
                <a:headEnd/>
                <a:tailEnd/>
              </a:ln>
              <a:effectLst>
                <a:glow rad="139700">
                  <a:schemeClr val="accent5">
                    <a:satMod val="175000"/>
                    <a:alpha val="40000"/>
                  </a:schemeClr>
                </a:glow>
                <a:softEdge rad="63500"/>
              </a:effectLst>
            </p:spPr>
            <p:txBody>
              <a:bodyPr wrap="square">
                <a:spAutoFit/>
              </a:bodyPr>
              <a:lstStyle/>
              <a:p>
                <a:pPr algn="ctr">
                  <a:spcBef>
                    <a:spcPct val="50000"/>
                  </a:spcBef>
                </a:pPr>
                <a:r>
                  <a:rPr lang="en-GB"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mic Sans MS" pitchFamily="66" charset="0"/>
                  </a:rPr>
                  <a:t>2 Marks</a:t>
                </a:r>
                <a:endParaRPr lang="en-GB"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mic Sans MS" pitchFamily="66" charset="0"/>
                </a:endParaRPr>
              </a:p>
            </p:txBody>
          </p:sp>
          <p:sp>
            <p:nvSpPr>
              <p:cNvPr id="8" name="Rectangle 6"/>
              <p:cNvSpPr>
                <a:spLocks noChangeArrowheads="1"/>
              </p:cNvSpPr>
              <p:nvPr/>
            </p:nvSpPr>
            <p:spPr bwMode="auto">
              <a:xfrm>
                <a:off x="3095612" y="785794"/>
                <a:ext cx="1143008" cy="1071570"/>
              </a:xfrm>
              <a:prstGeom prst="rect">
                <a:avLst/>
              </a:prstGeom>
              <a:solidFill>
                <a:srgbClr val="FF3399"/>
              </a:solidFill>
              <a:ln w="9525">
                <a:noFill/>
                <a:miter lim="800000"/>
                <a:headEnd/>
                <a:tailEnd/>
              </a:ln>
            </p:spPr>
            <p:txBody>
              <a:bodyPr wrap="none" anchor="ctr"/>
              <a:lstStyle/>
              <a:p>
                <a:endParaRPr lang="en-US" dirty="0"/>
              </a:p>
            </p:txBody>
          </p:sp>
          <p:sp>
            <p:nvSpPr>
              <p:cNvPr id="9" name="Text Box 15"/>
              <p:cNvSpPr txBox="1">
                <a:spLocks noChangeArrowheads="1"/>
              </p:cNvSpPr>
              <p:nvPr/>
            </p:nvSpPr>
            <p:spPr bwMode="auto">
              <a:xfrm>
                <a:off x="2595546" y="1142984"/>
                <a:ext cx="428627" cy="307777"/>
              </a:xfrm>
              <a:prstGeom prst="rect">
                <a:avLst/>
              </a:prstGeom>
              <a:solidFill>
                <a:srgbClr val="FF3399"/>
              </a:solidFill>
              <a:ln w="28575">
                <a:solidFill>
                  <a:srgbClr val="FF3399"/>
                </a:solidFill>
                <a:miter lim="800000"/>
                <a:headEnd/>
                <a:tailEnd/>
              </a:ln>
            </p:spPr>
            <p:txBody>
              <a:bodyPr wrap="square">
                <a:spAutoFit/>
              </a:bodyPr>
              <a:lstStyle/>
              <a:p>
                <a:pPr algn="ctr">
                  <a:spcBef>
                    <a:spcPct val="50000"/>
                  </a:spcBef>
                </a:pPr>
                <a:r>
                  <a:rPr lang="en-GB" sz="1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L1</a:t>
                </a:r>
              </a:p>
            </p:txBody>
          </p:sp>
          <p:sp>
            <p:nvSpPr>
              <p:cNvPr id="10" name="Rectangle 6"/>
              <p:cNvSpPr>
                <a:spLocks noChangeArrowheads="1"/>
              </p:cNvSpPr>
              <p:nvPr/>
            </p:nvSpPr>
            <p:spPr bwMode="auto">
              <a:xfrm>
                <a:off x="4310058" y="785794"/>
                <a:ext cx="1143008" cy="1071570"/>
              </a:xfrm>
              <a:prstGeom prst="rect">
                <a:avLst/>
              </a:prstGeom>
              <a:solidFill>
                <a:srgbClr val="FF3399"/>
              </a:solidFill>
              <a:ln w="9525">
                <a:noFill/>
                <a:miter lim="800000"/>
                <a:headEnd/>
                <a:tailEnd/>
              </a:ln>
            </p:spPr>
            <p:txBody>
              <a:bodyPr wrap="none" anchor="ctr"/>
              <a:lstStyle/>
              <a:p>
                <a:endParaRPr lang="en-US" dirty="0"/>
              </a:p>
            </p:txBody>
          </p:sp>
        </p:grpSp>
        <p:sp>
          <p:nvSpPr>
            <p:cNvPr id="94" name="TextBox 93"/>
            <p:cNvSpPr txBox="1"/>
            <p:nvPr/>
          </p:nvSpPr>
          <p:spPr>
            <a:xfrm>
              <a:off x="3667116" y="1428736"/>
              <a:ext cx="214314" cy="285752"/>
            </a:xfrm>
            <a:prstGeom prst="rect">
              <a:avLst/>
            </a:prstGeom>
            <a:solidFill>
              <a:schemeClr val="accent2">
                <a:lumMod val="20000"/>
                <a:lumOff val="80000"/>
              </a:schemeClr>
            </a:solidFill>
            <a:effectLst>
              <a:outerShdw blurRad="50800" dist="38100" dir="2700000" algn="tl" rotWithShape="0">
                <a:prstClr val="black">
                  <a:alpha val="40000"/>
                </a:prstClr>
              </a:outerShdw>
            </a:effectLst>
          </p:spPr>
          <p:txBody>
            <a:bodyPr wrap="square" rtlCol="0">
              <a:spAutoFit/>
            </a:bodyPr>
            <a:lstStyle/>
            <a:p>
              <a:pPr algn="ctr"/>
              <a:r>
                <a:rPr lang="en-GB" sz="1200" b="1" dirty="0" smtClean="0"/>
                <a:t>1</a:t>
              </a:r>
              <a:endParaRPr lang="en-GB" sz="1200" b="1" dirty="0"/>
            </a:p>
          </p:txBody>
        </p:sp>
        <p:sp>
          <p:nvSpPr>
            <p:cNvPr id="96" name="TextBox 95"/>
            <p:cNvSpPr txBox="1"/>
            <p:nvPr/>
          </p:nvSpPr>
          <p:spPr>
            <a:xfrm>
              <a:off x="4881562" y="1428736"/>
              <a:ext cx="214314" cy="285752"/>
            </a:xfrm>
            <a:prstGeom prst="rect">
              <a:avLst/>
            </a:prstGeom>
            <a:solidFill>
              <a:schemeClr val="accent2">
                <a:lumMod val="20000"/>
                <a:lumOff val="80000"/>
              </a:schemeClr>
            </a:solidFill>
            <a:effectLst>
              <a:outerShdw blurRad="50800" dist="38100" dir="2700000" algn="tl" rotWithShape="0">
                <a:prstClr val="black">
                  <a:alpha val="40000"/>
                </a:prstClr>
              </a:outerShdw>
            </a:effectLst>
          </p:spPr>
          <p:txBody>
            <a:bodyPr wrap="square" rtlCol="0">
              <a:spAutoFit/>
            </a:bodyPr>
            <a:lstStyle/>
            <a:p>
              <a:pPr algn="ctr"/>
              <a:r>
                <a:rPr lang="en-GB" sz="1200" b="1" dirty="0" smtClean="0"/>
                <a:t>2</a:t>
              </a:r>
              <a:endParaRPr lang="en-GB" sz="1200" b="1" dirty="0"/>
            </a:p>
          </p:txBody>
        </p:sp>
      </p:grpSp>
      <p:grpSp>
        <p:nvGrpSpPr>
          <p:cNvPr id="107" name="Group 106"/>
          <p:cNvGrpSpPr/>
          <p:nvPr/>
        </p:nvGrpSpPr>
        <p:grpSpPr>
          <a:xfrm>
            <a:off x="5738818" y="142852"/>
            <a:ext cx="4071966" cy="1643074"/>
            <a:chOff x="5595942" y="142852"/>
            <a:chExt cx="4071966" cy="1643074"/>
          </a:xfrm>
        </p:grpSpPr>
        <p:grpSp>
          <p:nvGrpSpPr>
            <p:cNvPr id="55" name="Group 54"/>
            <p:cNvGrpSpPr/>
            <p:nvPr/>
          </p:nvGrpSpPr>
          <p:grpSpPr>
            <a:xfrm>
              <a:off x="5595942" y="142852"/>
              <a:ext cx="4071966" cy="1643074"/>
              <a:chOff x="5667380" y="214290"/>
              <a:chExt cx="4071966" cy="1643074"/>
            </a:xfrm>
          </p:grpSpPr>
          <p:sp>
            <p:nvSpPr>
              <p:cNvPr id="15" name="Rectangle 6"/>
              <p:cNvSpPr>
                <a:spLocks noChangeArrowheads="1"/>
              </p:cNvSpPr>
              <p:nvPr/>
            </p:nvSpPr>
            <p:spPr bwMode="auto">
              <a:xfrm>
                <a:off x="8596338" y="785794"/>
                <a:ext cx="1143008" cy="1071570"/>
              </a:xfrm>
              <a:prstGeom prst="rect">
                <a:avLst/>
              </a:prstGeom>
              <a:solidFill>
                <a:srgbClr val="FF3399"/>
              </a:solidFill>
              <a:ln w="9525">
                <a:noFill/>
                <a:miter lim="800000"/>
                <a:headEnd/>
                <a:tailEnd/>
              </a:ln>
            </p:spPr>
            <p:txBody>
              <a:bodyPr wrap="none" anchor="ctr"/>
              <a:lstStyle/>
              <a:p>
                <a:endParaRPr lang="en-US" dirty="0"/>
              </a:p>
            </p:txBody>
          </p:sp>
          <p:sp>
            <p:nvSpPr>
              <p:cNvPr id="16" name="Rectangle 6"/>
              <p:cNvSpPr>
                <a:spLocks noChangeArrowheads="1"/>
              </p:cNvSpPr>
              <p:nvPr/>
            </p:nvSpPr>
            <p:spPr bwMode="auto">
              <a:xfrm>
                <a:off x="6167446" y="785794"/>
                <a:ext cx="1143008" cy="1071570"/>
              </a:xfrm>
              <a:prstGeom prst="rect">
                <a:avLst/>
              </a:prstGeom>
              <a:solidFill>
                <a:srgbClr val="FF3399"/>
              </a:solidFill>
              <a:ln w="9525">
                <a:noFill/>
                <a:miter lim="800000"/>
                <a:headEnd/>
                <a:tailEnd/>
              </a:ln>
            </p:spPr>
            <p:txBody>
              <a:bodyPr wrap="none" anchor="ctr"/>
              <a:lstStyle/>
              <a:p>
                <a:endParaRPr lang="en-US" dirty="0"/>
              </a:p>
            </p:txBody>
          </p:sp>
          <p:sp>
            <p:nvSpPr>
              <p:cNvPr id="17" name="Rectangle 6"/>
              <p:cNvSpPr>
                <a:spLocks noChangeArrowheads="1"/>
              </p:cNvSpPr>
              <p:nvPr/>
            </p:nvSpPr>
            <p:spPr bwMode="auto">
              <a:xfrm>
                <a:off x="7381892" y="785794"/>
                <a:ext cx="1143008" cy="1071570"/>
              </a:xfrm>
              <a:prstGeom prst="rect">
                <a:avLst/>
              </a:prstGeom>
              <a:solidFill>
                <a:srgbClr val="FF3399"/>
              </a:solidFill>
              <a:ln w="9525">
                <a:noFill/>
                <a:miter lim="800000"/>
                <a:headEnd/>
                <a:tailEnd/>
              </a:ln>
            </p:spPr>
            <p:txBody>
              <a:bodyPr wrap="none" anchor="ctr"/>
              <a:lstStyle/>
              <a:p>
                <a:endParaRPr lang="en-US" dirty="0"/>
              </a:p>
            </p:txBody>
          </p:sp>
          <p:sp>
            <p:nvSpPr>
              <p:cNvPr id="18" name="Text Box 15"/>
              <p:cNvSpPr txBox="1">
                <a:spLocks noChangeArrowheads="1"/>
              </p:cNvSpPr>
              <p:nvPr/>
            </p:nvSpPr>
            <p:spPr bwMode="auto">
              <a:xfrm>
                <a:off x="5667380" y="1142984"/>
                <a:ext cx="428627" cy="307777"/>
              </a:xfrm>
              <a:prstGeom prst="rect">
                <a:avLst/>
              </a:prstGeom>
              <a:solidFill>
                <a:srgbClr val="FF3399"/>
              </a:solidFill>
              <a:ln w="28575">
                <a:solidFill>
                  <a:srgbClr val="FF3399"/>
                </a:solidFill>
                <a:miter lim="800000"/>
                <a:headEnd/>
                <a:tailEnd/>
              </a:ln>
            </p:spPr>
            <p:txBody>
              <a:bodyPr wrap="square">
                <a:spAutoFit/>
              </a:bodyPr>
              <a:lstStyle/>
              <a:p>
                <a:pPr algn="ctr">
                  <a:spcBef>
                    <a:spcPct val="50000"/>
                  </a:spcBef>
                </a:pPr>
                <a:r>
                  <a:rPr lang="en-GB" sz="1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L1</a:t>
                </a:r>
              </a:p>
            </p:txBody>
          </p:sp>
          <p:sp>
            <p:nvSpPr>
              <p:cNvPr id="20" name="Text Box 4"/>
              <p:cNvSpPr txBox="1">
                <a:spLocks noChangeArrowheads="1"/>
              </p:cNvSpPr>
              <p:nvPr/>
            </p:nvSpPr>
            <p:spPr bwMode="auto">
              <a:xfrm>
                <a:off x="7024702" y="214290"/>
                <a:ext cx="1714512" cy="400110"/>
              </a:xfrm>
              <a:prstGeom prst="rect">
                <a:avLst/>
              </a:prstGeom>
              <a:solidFill>
                <a:schemeClr val="accent5">
                  <a:lumMod val="20000"/>
                  <a:lumOff val="80000"/>
                </a:schemeClr>
              </a:solidFill>
              <a:ln w="12700">
                <a:solidFill>
                  <a:schemeClr val="tx1"/>
                </a:solidFill>
                <a:miter lim="800000"/>
                <a:headEnd/>
                <a:tailEnd/>
              </a:ln>
              <a:effectLst>
                <a:glow rad="139700">
                  <a:schemeClr val="accent5">
                    <a:satMod val="175000"/>
                    <a:alpha val="40000"/>
                  </a:schemeClr>
                </a:glow>
                <a:softEdge rad="63500"/>
              </a:effectLst>
            </p:spPr>
            <p:txBody>
              <a:bodyPr wrap="square">
                <a:spAutoFit/>
              </a:bodyPr>
              <a:lstStyle/>
              <a:p>
                <a:pPr algn="ctr">
                  <a:spcBef>
                    <a:spcPct val="50000"/>
                  </a:spcBef>
                </a:pPr>
                <a:r>
                  <a:rPr lang="en-GB"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mic Sans MS" pitchFamily="66" charset="0"/>
                  </a:rPr>
                  <a:t>3 Marks</a:t>
                </a:r>
              </a:p>
            </p:txBody>
          </p:sp>
        </p:grpSp>
        <p:sp>
          <p:nvSpPr>
            <p:cNvPr id="97" name="TextBox 96"/>
            <p:cNvSpPr txBox="1"/>
            <p:nvPr/>
          </p:nvSpPr>
          <p:spPr>
            <a:xfrm>
              <a:off x="6953264" y="1428736"/>
              <a:ext cx="214314" cy="285752"/>
            </a:xfrm>
            <a:prstGeom prst="rect">
              <a:avLst/>
            </a:prstGeom>
            <a:solidFill>
              <a:schemeClr val="accent2">
                <a:lumMod val="20000"/>
                <a:lumOff val="80000"/>
              </a:schemeClr>
            </a:solidFill>
            <a:effectLst>
              <a:outerShdw blurRad="50800" dist="38100" dir="2700000" algn="tl" rotWithShape="0">
                <a:prstClr val="black">
                  <a:alpha val="40000"/>
                </a:prstClr>
              </a:outerShdw>
            </a:effectLst>
          </p:spPr>
          <p:txBody>
            <a:bodyPr wrap="square" rtlCol="0">
              <a:spAutoFit/>
            </a:bodyPr>
            <a:lstStyle/>
            <a:p>
              <a:pPr algn="ctr"/>
              <a:r>
                <a:rPr lang="en-GB" sz="1200" b="1" dirty="0" smtClean="0"/>
                <a:t>1</a:t>
              </a:r>
              <a:endParaRPr lang="en-GB" sz="1200" b="1" dirty="0"/>
            </a:p>
          </p:txBody>
        </p:sp>
        <p:sp>
          <p:nvSpPr>
            <p:cNvPr id="98" name="TextBox 97"/>
            <p:cNvSpPr txBox="1"/>
            <p:nvPr/>
          </p:nvSpPr>
          <p:spPr>
            <a:xfrm>
              <a:off x="8167710" y="1428736"/>
              <a:ext cx="214314" cy="285752"/>
            </a:xfrm>
            <a:prstGeom prst="rect">
              <a:avLst/>
            </a:prstGeom>
            <a:solidFill>
              <a:schemeClr val="accent2">
                <a:lumMod val="20000"/>
                <a:lumOff val="80000"/>
              </a:schemeClr>
            </a:solidFill>
            <a:effectLst>
              <a:outerShdw blurRad="50800" dist="38100" dir="2700000" algn="tl" rotWithShape="0">
                <a:prstClr val="black">
                  <a:alpha val="40000"/>
                </a:prstClr>
              </a:outerShdw>
            </a:effectLst>
          </p:spPr>
          <p:txBody>
            <a:bodyPr wrap="square" rtlCol="0">
              <a:spAutoFit/>
            </a:bodyPr>
            <a:lstStyle/>
            <a:p>
              <a:pPr algn="ctr"/>
              <a:r>
                <a:rPr lang="en-GB" sz="1200" b="1" dirty="0" smtClean="0"/>
                <a:t>2</a:t>
              </a:r>
              <a:endParaRPr lang="en-GB" sz="1200" b="1" dirty="0"/>
            </a:p>
          </p:txBody>
        </p:sp>
        <p:sp>
          <p:nvSpPr>
            <p:cNvPr id="99" name="TextBox 98"/>
            <p:cNvSpPr txBox="1"/>
            <p:nvPr/>
          </p:nvSpPr>
          <p:spPr>
            <a:xfrm>
              <a:off x="9382156" y="1428736"/>
              <a:ext cx="214314" cy="285752"/>
            </a:xfrm>
            <a:prstGeom prst="rect">
              <a:avLst/>
            </a:prstGeom>
            <a:solidFill>
              <a:schemeClr val="accent2">
                <a:lumMod val="20000"/>
                <a:lumOff val="80000"/>
              </a:schemeClr>
            </a:solidFill>
            <a:effectLst>
              <a:outerShdw blurRad="50800" dist="38100" dir="2700000" algn="tl" rotWithShape="0">
                <a:prstClr val="black">
                  <a:alpha val="40000"/>
                </a:prstClr>
              </a:outerShdw>
            </a:effectLst>
          </p:spPr>
          <p:txBody>
            <a:bodyPr wrap="square" rtlCol="0">
              <a:spAutoFit/>
            </a:bodyPr>
            <a:lstStyle/>
            <a:p>
              <a:pPr algn="ctr"/>
              <a:r>
                <a:rPr lang="en-GB" sz="1200" b="1" dirty="0" smtClean="0"/>
                <a:t>3</a:t>
              </a:r>
              <a:endParaRPr lang="en-GB" sz="1200" b="1" dirty="0"/>
            </a:p>
          </p:txBody>
        </p:sp>
      </p:grpSp>
      <p:grpSp>
        <p:nvGrpSpPr>
          <p:cNvPr id="118" name="Group 117"/>
          <p:cNvGrpSpPr/>
          <p:nvPr/>
        </p:nvGrpSpPr>
        <p:grpSpPr>
          <a:xfrm>
            <a:off x="2452671" y="2071678"/>
            <a:ext cx="2857520" cy="2786082"/>
            <a:chOff x="6953264" y="1928802"/>
            <a:chExt cx="2857520" cy="2786082"/>
          </a:xfrm>
        </p:grpSpPr>
        <p:sp>
          <p:nvSpPr>
            <p:cNvPr id="23" name="Rectangle 6"/>
            <p:cNvSpPr>
              <a:spLocks noChangeArrowheads="1"/>
            </p:cNvSpPr>
            <p:nvPr/>
          </p:nvSpPr>
          <p:spPr bwMode="auto">
            <a:xfrm>
              <a:off x="8667776" y="2500306"/>
              <a:ext cx="1143008" cy="1071570"/>
            </a:xfrm>
            <a:prstGeom prst="rect">
              <a:avLst/>
            </a:prstGeom>
            <a:solidFill>
              <a:srgbClr val="FF3399"/>
            </a:solidFill>
            <a:ln w="9525">
              <a:noFill/>
              <a:miter lim="800000"/>
              <a:headEnd/>
              <a:tailEnd/>
            </a:ln>
          </p:spPr>
          <p:txBody>
            <a:bodyPr wrap="none" anchor="ctr"/>
            <a:lstStyle/>
            <a:p>
              <a:endParaRPr lang="en-US" dirty="0"/>
            </a:p>
          </p:txBody>
        </p:sp>
        <p:sp>
          <p:nvSpPr>
            <p:cNvPr id="26" name="Rectangle 6"/>
            <p:cNvSpPr>
              <a:spLocks noChangeArrowheads="1"/>
            </p:cNvSpPr>
            <p:nvPr/>
          </p:nvSpPr>
          <p:spPr bwMode="auto">
            <a:xfrm>
              <a:off x="7453330" y="2500306"/>
              <a:ext cx="1143008" cy="1071570"/>
            </a:xfrm>
            <a:prstGeom prst="rect">
              <a:avLst/>
            </a:prstGeom>
            <a:solidFill>
              <a:srgbClr val="FF3399"/>
            </a:solidFill>
            <a:ln w="9525">
              <a:noFill/>
              <a:miter lim="800000"/>
              <a:headEnd/>
              <a:tailEnd/>
            </a:ln>
          </p:spPr>
          <p:txBody>
            <a:bodyPr wrap="none" anchor="ctr"/>
            <a:lstStyle/>
            <a:p>
              <a:endParaRPr lang="en-US" dirty="0"/>
            </a:p>
          </p:txBody>
        </p:sp>
        <p:sp>
          <p:nvSpPr>
            <p:cNvPr id="29" name="Rectangle 6"/>
            <p:cNvSpPr>
              <a:spLocks noChangeArrowheads="1"/>
            </p:cNvSpPr>
            <p:nvPr/>
          </p:nvSpPr>
          <p:spPr bwMode="auto">
            <a:xfrm>
              <a:off x="7453330" y="3643314"/>
              <a:ext cx="1143008" cy="1071570"/>
            </a:xfrm>
            <a:prstGeom prst="rect">
              <a:avLst/>
            </a:prstGeom>
            <a:solidFill>
              <a:srgbClr val="FFC000"/>
            </a:solidFill>
            <a:ln w="9525">
              <a:noFill/>
              <a:miter lim="800000"/>
              <a:headEnd/>
              <a:tailEnd/>
            </a:ln>
          </p:spPr>
          <p:txBody>
            <a:bodyPr wrap="none" anchor="ctr"/>
            <a:lstStyle/>
            <a:p>
              <a:endParaRPr lang="en-US" dirty="0"/>
            </a:p>
          </p:txBody>
        </p:sp>
        <p:sp>
          <p:nvSpPr>
            <p:cNvPr id="30" name="Rectangle 6"/>
            <p:cNvSpPr>
              <a:spLocks noChangeArrowheads="1"/>
            </p:cNvSpPr>
            <p:nvPr/>
          </p:nvSpPr>
          <p:spPr bwMode="auto">
            <a:xfrm>
              <a:off x="8667776" y="3643314"/>
              <a:ext cx="1143008" cy="1071570"/>
            </a:xfrm>
            <a:prstGeom prst="rect">
              <a:avLst/>
            </a:prstGeom>
            <a:solidFill>
              <a:srgbClr val="FFC000"/>
            </a:solidFill>
            <a:ln w="9525">
              <a:noFill/>
              <a:miter lim="800000"/>
              <a:headEnd/>
              <a:tailEnd/>
            </a:ln>
          </p:spPr>
          <p:txBody>
            <a:bodyPr wrap="none" anchor="ctr"/>
            <a:lstStyle/>
            <a:p>
              <a:endParaRPr lang="en-US" dirty="0"/>
            </a:p>
          </p:txBody>
        </p:sp>
        <p:sp>
          <p:nvSpPr>
            <p:cNvPr id="36" name="Text Box 15"/>
            <p:cNvSpPr txBox="1">
              <a:spLocks noChangeArrowheads="1"/>
            </p:cNvSpPr>
            <p:nvPr/>
          </p:nvSpPr>
          <p:spPr bwMode="auto">
            <a:xfrm>
              <a:off x="6953264" y="4000504"/>
              <a:ext cx="428627" cy="550151"/>
            </a:xfrm>
            <a:prstGeom prst="rect">
              <a:avLst/>
            </a:prstGeom>
            <a:solidFill>
              <a:srgbClr val="FFC000"/>
            </a:solidFill>
            <a:ln w="28575">
              <a:solidFill>
                <a:srgbClr val="FFC000"/>
              </a:solidFill>
              <a:miter lim="800000"/>
              <a:headEnd/>
              <a:tailEnd/>
            </a:ln>
          </p:spPr>
          <p:txBody>
            <a:bodyPr wrap="square">
              <a:spAutoFit/>
            </a:bodyPr>
            <a:lstStyle/>
            <a:p>
              <a:pPr algn="ctr">
                <a:spcBef>
                  <a:spcPct val="50000"/>
                </a:spcBef>
              </a:pPr>
              <a:r>
                <a:rPr lang="en-GB" sz="1400" b="1" dirty="0" smtClean="0">
                  <a:latin typeface="Comic Sans MS" pitchFamily="66" charset="0"/>
                </a:rPr>
                <a:t>L2</a:t>
              </a:r>
            </a:p>
            <a:p>
              <a:pPr algn="ctr">
                <a:spcBef>
                  <a:spcPct val="50000"/>
                </a:spcBef>
              </a:pPr>
              <a:r>
                <a:rPr lang="en-GB" sz="1050" b="1" dirty="0" smtClean="0">
                  <a:latin typeface="Comic Sans MS" pitchFamily="66" charset="0"/>
                </a:rPr>
                <a:t>3-4</a:t>
              </a:r>
              <a:endParaRPr lang="en-GB" sz="1050" b="1" dirty="0">
                <a:latin typeface="Comic Sans MS" pitchFamily="66" charset="0"/>
              </a:endParaRPr>
            </a:p>
          </p:txBody>
        </p:sp>
        <p:sp>
          <p:nvSpPr>
            <p:cNvPr id="37" name="Text Box 15"/>
            <p:cNvSpPr txBox="1">
              <a:spLocks noChangeArrowheads="1"/>
            </p:cNvSpPr>
            <p:nvPr/>
          </p:nvSpPr>
          <p:spPr bwMode="auto">
            <a:xfrm>
              <a:off x="6953264" y="2857496"/>
              <a:ext cx="428627" cy="550151"/>
            </a:xfrm>
            <a:prstGeom prst="rect">
              <a:avLst/>
            </a:prstGeom>
            <a:solidFill>
              <a:srgbClr val="FF3399"/>
            </a:solidFill>
            <a:ln w="28575">
              <a:solidFill>
                <a:srgbClr val="FF3399"/>
              </a:solidFill>
              <a:miter lim="800000"/>
              <a:headEnd/>
              <a:tailEnd/>
            </a:ln>
          </p:spPr>
          <p:txBody>
            <a:bodyPr wrap="square">
              <a:spAutoFit/>
            </a:bodyPr>
            <a:lstStyle/>
            <a:p>
              <a:pPr algn="ctr">
                <a:spcBef>
                  <a:spcPct val="50000"/>
                </a:spcBef>
              </a:pPr>
              <a:r>
                <a:rPr lang="en-GB"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L1</a:t>
              </a:r>
            </a:p>
            <a:p>
              <a:pPr algn="ctr">
                <a:spcBef>
                  <a:spcPct val="50000"/>
                </a:spcBef>
              </a:pPr>
              <a:r>
                <a:rPr lang="en-GB" sz="105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1-2</a:t>
              </a:r>
              <a:endParaRPr lang="en-GB" sz="105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38" name="Text Box 4"/>
            <p:cNvSpPr txBox="1">
              <a:spLocks noChangeArrowheads="1"/>
            </p:cNvSpPr>
            <p:nvPr/>
          </p:nvSpPr>
          <p:spPr bwMode="auto">
            <a:xfrm>
              <a:off x="7739082" y="1928802"/>
              <a:ext cx="1714512" cy="400110"/>
            </a:xfrm>
            <a:prstGeom prst="rect">
              <a:avLst/>
            </a:prstGeom>
            <a:solidFill>
              <a:schemeClr val="accent5">
                <a:lumMod val="20000"/>
                <a:lumOff val="80000"/>
              </a:schemeClr>
            </a:solidFill>
            <a:ln w="12700">
              <a:solidFill>
                <a:schemeClr val="tx1"/>
              </a:solidFill>
              <a:miter lim="800000"/>
              <a:headEnd/>
              <a:tailEnd/>
            </a:ln>
            <a:effectLst>
              <a:glow rad="139700">
                <a:schemeClr val="accent5">
                  <a:satMod val="175000"/>
                  <a:alpha val="40000"/>
                </a:schemeClr>
              </a:glow>
              <a:softEdge rad="63500"/>
            </a:effectLst>
          </p:spPr>
          <p:txBody>
            <a:bodyPr wrap="square">
              <a:spAutoFit/>
            </a:bodyPr>
            <a:lstStyle/>
            <a:p>
              <a:pPr algn="ctr">
                <a:spcBef>
                  <a:spcPct val="50000"/>
                </a:spcBef>
              </a:pPr>
              <a:r>
                <a:rPr lang="en-GB"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mic Sans MS" pitchFamily="66" charset="0"/>
                </a:rPr>
                <a:t>4 Marks</a:t>
              </a:r>
            </a:p>
          </p:txBody>
        </p:sp>
        <p:sp>
          <p:nvSpPr>
            <p:cNvPr id="100" name="TextBox 99"/>
            <p:cNvSpPr txBox="1"/>
            <p:nvPr/>
          </p:nvSpPr>
          <p:spPr>
            <a:xfrm>
              <a:off x="9525032" y="3214686"/>
              <a:ext cx="214314" cy="285752"/>
            </a:xfrm>
            <a:prstGeom prst="rect">
              <a:avLst/>
            </a:prstGeom>
            <a:solidFill>
              <a:schemeClr val="accent2">
                <a:lumMod val="20000"/>
                <a:lumOff val="80000"/>
              </a:schemeClr>
            </a:solidFill>
            <a:effectLst>
              <a:outerShdw blurRad="50800" dist="38100" dir="2700000" algn="tl" rotWithShape="0">
                <a:prstClr val="black">
                  <a:alpha val="40000"/>
                </a:prstClr>
              </a:outerShdw>
            </a:effectLst>
          </p:spPr>
          <p:txBody>
            <a:bodyPr wrap="square" rtlCol="0">
              <a:spAutoFit/>
            </a:bodyPr>
            <a:lstStyle/>
            <a:p>
              <a:pPr algn="ctr"/>
              <a:r>
                <a:rPr lang="en-GB" sz="1200" b="1" dirty="0" smtClean="0"/>
                <a:t>2</a:t>
              </a:r>
              <a:endParaRPr lang="en-GB" sz="1200" b="1" dirty="0"/>
            </a:p>
          </p:txBody>
        </p:sp>
        <p:sp>
          <p:nvSpPr>
            <p:cNvPr id="101" name="TextBox 100"/>
            <p:cNvSpPr txBox="1"/>
            <p:nvPr/>
          </p:nvSpPr>
          <p:spPr>
            <a:xfrm>
              <a:off x="8310586" y="3214686"/>
              <a:ext cx="214314" cy="285752"/>
            </a:xfrm>
            <a:prstGeom prst="rect">
              <a:avLst/>
            </a:prstGeom>
            <a:solidFill>
              <a:schemeClr val="accent2">
                <a:lumMod val="20000"/>
                <a:lumOff val="80000"/>
              </a:schemeClr>
            </a:solidFill>
            <a:effectLst>
              <a:outerShdw blurRad="50800" dist="38100" dir="2700000" algn="tl" rotWithShape="0">
                <a:prstClr val="black">
                  <a:alpha val="40000"/>
                </a:prstClr>
              </a:outerShdw>
            </a:effectLst>
          </p:spPr>
          <p:txBody>
            <a:bodyPr wrap="square" rtlCol="0">
              <a:spAutoFit/>
            </a:bodyPr>
            <a:lstStyle/>
            <a:p>
              <a:pPr algn="ctr"/>
              <a:r>
                <a:rPr lang="en-GB" sz="1200" b="1" dirty="0" smtClean="0"/>
                <a:t>1</a:t>
              </a:r>
              <a:endParaRPr lang="en-GB" sz="1200" b="1" dirty="0"/>
            </a:p>
          </p:txBody>
        </p:sp>
        <p:sp>
          <p:nvSpPr>
            <p:cNvPr id="103" name="TextBox 102"/>
            <p:cNvSpPr txBox="1"/>
            <p:nvPr/>
          </p:nvSpPr>
          <p:spPr>
            <a:xfrm>
              <a:off x="8310586" y="4357694"/>
              <a:ext cx="214314" cy="285752"/>
            </a:xfrm>
            <a:prstGeom prst="rect">
              <a:avLst/>
            </a:prstGeom>
            <a:solidFill>
              <a:schemeClr val="accent6">
                <a:lumMod val="20000"/>
                <a:lumOff val="80000"/>
              </a:schemeClr>
            </a:solidFill>
            <a:effectLst>
              <a:outerShdw blurRad="50800" dist="38100" dir="2700000" algn="tl" rotWithShape="0">
                <a:prstClr val="black">
                  <a:alpha val="40000"/>
                </a:prstClr>
              </a:outerShdw>
            </a:effectLst>
          </p:spPr>
          <p:txBody>
            <a:bodyPr wrap="square" rtlCol="0">
              <a:spAutoFit/>
            </a:bodyPr>
            <a:lstStyle/>
            <a:p>
              <a:pPr algn="ctr"/>
              <a:r>
                <a:rPr lang="en-GB" sz="1200" b="1" dirty="0" smtClean="0"/>
                <a:t>3</a:t>
              </a:r>
              <a:endParaRPr lang="en-GB" sz="1200" b="1" dirty="0"/>
            </a:p>
          </p:txBody>
        </p:sp>
        <p:sp>
          <p:nvSpPr>
            <p:cNvPr id="104" name="TextBox 103"/>
            <p:cNvSpPr txBox="1"/>
            <p:nvPr/>
          </p:nvSpPr>
          <p:spPr>
            <a:xfrm>
              <a:off x="9525032" y="4357694"/>
              <a:ext cx="214314" cy="285752"/>
            </a:xfrm>
            <a:prstGeom prst="rect">
              <a:avLst/>
            </a:prstGeom>
            <a:solidFill>
              <a:schemeClr val="accent6">
                <a:lumMod val="20000"/>
                <a:lumOff val="80000"/>
              </a:schemeClr>
            </a:solidFill>
            <a:effectLst>
              <a:outerShdw blurRad="50800" dist="38100" dir="2700000" algn="tl" rotWithShape="0">
                <a:prstClr val="black">
                  <a:alpha val="40000"/>
                </a:prstClr>
              </a:outerShdw>
            </a:effectLst>
          </p:spPr>
          <p:txBody>
            <a:bodyPr wrap="square" rtlCol="0">
              <a:spAutoFit/>
            </a:bodyPr>
            <a:lstStyle/>
            <a:p>
              <a:pPr algn="ctr"/>
              <a:r>
                <a:rPr lang="en-GB" sz="1200" b="1" dirty="0"/>
                <a:t>4</a:t>
              </a:r>
            </a:p>
          </p:txBody>
        </p:sp>
      </p:grpSp>
      <p:grpSp>
        <p:nvGrpSpPr>
          <p:cNvPr id="117" name="Group 116"/>
          <p:cNvGrpSpPr/>
          <p:nvPr/>
        </p:nvGrpSpPr>
        <p:grpSpPr>
          <a:xfrm>
            <a:off x="59499" y="2143116"/>
            <a:ext cx="1821669" cy="2786082"/>
            <a:chOff x="4131463" y="2643182"/>
            <a:chExt cx="1821669" cy="2786082"/>
          </a:xfrm>
        </p:grpSpPr>
        <p:grpSp>
          <p:nvGrpSpPr>
            <p:cNvPr id="108" name="Group 107"/>
            <p:cNvGrpSpPr/>
            <p:nvPr/>
          </p:nvGrpSpPr>
          <p:grpSpPr>
            <a:xfrm>
              <a:off x="4131463" y="3214686"/>
              <a:ext cx="1643074" cy="2214578"/>
              <a:chOff x="4810124" y="1928802"/>
              <a:chExt cx="1643074" cy="2214578"/>
            </a:xfrm>
          </p:grpSpPr>
          <p:grpSp>
            <p:nvGrpSpPr>
              <p:cNvPr id="53" name="Group 52"/>
              <p:cNvGrpSpPr/>
              <p:nvPr/>
            </p:nvGrpSpPr>
            <p:grpSpPr>
              <a:xfrm>
                <a:off x="4810124" y="1928802"/>
                <a:ext cx="1643074" cy="2214578"/>
                <a:chOff x="3309926" y="2143116"/>
                <a:chExt cx="1643074" cy="2214578"/>
              </a:xfrm>
            </p:grpSpPr>
            <p:sp>
              <p:nvSpPr>
                <p:cNvPr id="11" name="Rectangle 6"/>
                <p:cNvSpPr>
                  <a:spLocks noChangeArrowheads="1"/>
                </p:cNvSpPr>
                <p:nvPr/>
              </p:nvSpPr>
              <p:spPr bwMode="auto">
                <a:xfrm>
                  <a:off x="3809992" y="2143116"/>
                  <a:ext cx="1143008" cy="1071570"/>
                </a:xfrm>
                <a:prstGeom prst="rect">
                  <a:avLst/>
                </a:prstGeom>
                <a:solidFill>
                  <a:srgbClr val="FF3399"/>
                </a:solidFill>
                <a:ln w="9525">
                  <a:noFill/>
                  <a:miter lim="800000"/>
                  <a:headEnd/>
                  <a:tailEnd/>
                </a:ln>
              </p:spPr>
              <p:txBody>
                <a:bodyPr wrap="none" anchor="ctr"/>
                <a:lstStyle/>
                <a:p>
                  <a:endParaRPr lang="en-US" dirty="0"/>
                </a:p>
              </p:txBody>
            </p:sp>
            <p:sp>
              <p:nvSpPr>
                <p:cNvPr id="12" name="Rectangle 6"/>
                <p:cNvSpPr>
                  <a:spLocks noChangeArrowheads="1"/>
                </p:cNvSpPr>
                <p:nvPr/>
              </p:nvSpPr>
              <p:spPr bwMode="auto">
                <a:xfrm>
                  <a:off x="3809992" y="3286124"/>
                  <a:ext cx="1143008" cy="1071570"/>
                </a:xfrm>
                <a:prstGeom prst="rect">
                  <a:avLst/>
                </a:prstGeom>
                <a:solidFill>
                  <a:srgbClr val="FFC000"/>
                </a:solidFill>
                <a:ln w="9525">
                  <a:noFill/>
                  <a:miter lim="800000"/>
                  <a:headEnd/>
                  <a:tailEnd/>
                </a:ln>
              </p:spPr>
              <p:txBody>
                <a:bodyPr wrap="none" anchor="ctr"/>
                <a:lstStyle/>
                <a:p>
                  <a:endParaRPr lang="en-US" dirty="0"/>
                </a:p>
              </p:txBody>
            </p:sp>
            <p:sp>
              <p:nvSpPr>
                <p:cNvPr id="13" name="Text Box 15"/>
                <p:cNvSpPr txBox="1">
                  <a:spLocks noChangeArrowheads="1"/>
                </p:cNvSpPr>
                <p:nvPr/>
              </p:nvSpPr>
              <p:spPr bwMode="auto">
                <a:xfrm>
                  <a:off x="3309926" y="3643314"/>
                  <a:ext cx="428627" cy="307777"/>
                </a:xfrm>
                <a:prstGeom prst="rect">
                  <a:avLst/>
                </a:prstGeom>
                <a:solidFill>
                  <a:srgbClr val="FFC000"/>
                </a:solidFill>
                <a:ln w="28575">
                  <a:solidFill>
                    <a:srgbClr val="FFC000"/>
                  </a:solidFill>
                  <a:miter lim="800000"/>
                  <a:headEnd/>
                  <a:tailEnd/>
                </a:ln>
              </p:spPr>
              <p:txBody>
                <a:bodyPr wrap="square">
                  <a:spAutoFit/>
                </a:bodyPr>
                <a:lstStyle/>
                <a:p>
                  <a:pPr algn="ctr">
                    <a:spcBef>
                      <a:spcPct val="50000"/>
                    </a:spcBef>
                  </a:pPr>
                  <a:r>
                    <a:rPr lang="en-GB" sz="1400" b="1" dirty="0" smtClean="0">
                      <a:latin typeface="Comic Sans MS" pitchFamily="66" charset="0"/>
                    </a:rPr>
                    <a:t>L2</a:t>
                  </a:r>
                  <a:endParaRPr lang="en-GB" sz="1400" b="1" dirty="0">
                    <a:latin typeface="Comic Sans MS" pitchFamily="66" charset="0"/>
                  </a:endParaRPr>
                </a:p>
              </p:txBody>
            </p:sp>
            <p:sp>
              <p:nvSpPr>
                <p:cNvPr id="14" name="Text Box 15"/>
                <p:cNvSpPr txBox="1">
                  <a:spLocks noChangeArrowheads="1"/>
                </p:cNvSpPr>
                <p:nvPr/>
              </p:nvSpPr>
              <p:spPr bwMode="auto">
                <a:xfrm>
                  <a:off x="3309926" y="2549719"/>
                  <a:ext cx="428627" cy="307777"/>
                </a:xfrm>
                <a:prstGeom prst="rect">
                  <a:avLst/>
                </a:prstGeom>
                <a:solidFill>
                  <a:srgbClr val="FF3399"/>
                </a:solidFill>
                <a:ln w="28575">
                  <a:solidFill>
                    <a:srgbClr val="FF3399"/>
                  </a:solidFill>
                  <a:miter lim="800000"/>
                  <a:headEnd/>
                  <a:tailEnd/>
                </a:ln>
              </p:spPr>
              <p:txBody>
                <a:bodyPr wrap="square">
                  <a:spAutoFit/>
                </a:bodyPr>
                <a:lstStyle/>
                <a:p>
                  <a:pPr algn="ctr">
                    <a:spcBef>
                      <a:spcPct val="50000"/>
                    </a:spcBef>
                  </a:pPr>
                  <a:r>
                    <a:rPr lang="en-GB" sz="1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L1</a:t>
                  </a:r>
                </a:p>
              </p:txBody>
            </p:sp>
          </p:grpSp>
          <p:sp>
            <p:nvSpPr>
              <p:cNvPr id="95" name="TextBox 94"/>
              <p:cNvSpPr txBox="1"/>
              <p:nvPr/>
            </p:nvSpPr>
            <p:spPr>
              <a:xfrm>
                <a:off x="6167446" y="2643182"/>
                <a:ext cx="214314" cy="285752"/>
              </a:xfrm>
              <a:prstGeom prst="rect">
                <a:avLst/>
              </a:prstGeom>
              <a:solidFill>
                <a:schemeClr val="accent2">
                  <a:lumMod val="20000"/>
                  <a:lumOff val="80000"/>
                </a:schemeClr>
              </a:solidFill>
              <a:effectLst>
                <a:outerShdw blurRad="50800" dist="38100" dir="2700000" algn="tl" rotWithShape="0">
                  <a:prstClr val="black">
                    <a:alpha val="40000"/>
                  </a:prstClr>
                </a:outerShdw>
              </a:effectLst>
            </p:spPr>
            <p:txBody>
              <a:bodyPr wrap="square" rtlCol="0">
                <a:spAutoFit/>
              </a:bodyPr>
              <a:lstStyle/>
              <a:p>
                <a:pPr algn="ctr"/>
                <a:r>
                  <a:rPr lang="en-GB" sz="1200" b="1" dirty="0" smtClean="0"/>
                  <a:t>1</a:t>
                </a:r>
                <a:endParaRPr lang="en-GB" sz="1200" b="1" dirty="0"/>
              </a:p>
            </p:txBody>
          </p:sp>
          <p:sp>
            <p:nvSpPr>
              <p:cNvPr id="102" name="TextBox 101"/>
              <p:cNvSpPr txBox="1"/>
              <p:nvPr/>
            </p:nvSpPr>
            <p:spPr>
              <a:xfrm>
                <a:off x="6167446" y="3786190"/>
                <a:ext cx="214314" cy="285752"/>
              </a:xfrm>
              <a:prstGeom prst="rect">
                <a:avLst/>
              </a:prstGeom>
              <a:solidFill>
                <a:schemeClr val="accent6">
                  <a:lumMod val="20000"/>
                  <a:lumOff val="80000"/>
                </a:schemeClr>
              </a:solidFill>
              <a:effectLst>
                <a:outerShdw blurRad="50800" dist="38100" dir="2700000" algn="tl" rotWithShape="0">
                  <a:prstClr val="black">
                    <a:alpha val="40000"/>
                  </a:prstClr>
                </a:outerShdw>
              </a:effectLst>
            </p:spPr>
            <p:txBody>
              <a:bodyPr wrap="square" rtlCol="0">
                <a:spAutoFit/>
              </a:bodyPr>
              <a:lstStyle/>
              <a:p>
                <a:pPr algn="ctr"/>
                <a:r>
                  <a:rPr lang="en-GB" sz="1200" b="1" dirty="0" smtClean="0"/>
                  <a:t>2</a:t>
                </a:r>
                <a:endParaRPr lang="en-GB" sz="1200" b="1" dirty="0"/>
              </a:p>
            </p:txBody>
          </p:sp>
        </p:grpSp>
        <p:sp>
          <p:nvSpPr>
            <p:cNvPr id="113" name="Text Box 4"/>
            <p:cNvSpPr txBox="1">
              <a:spLocks noChangeArrowheads="1"/>
            </p:cNvSpPr>
            <p:nvPr/>
          </p:nvSpPr>
          <p:spPr bwMode="auto">
            <a:xfrm>
              <a:off x="4238620" y="2643182"/>
              <a:ext cx="1714512" cy="400110"/>
            </a:xfrm>
            <a:prstGeom prst="rect">
              <a:avLst/>
            </a:prstGeom>
            <a:solidFill>
              <a:schemeClr val="accent5">
                <a:lumMod val="20000"/>
                <a:lumOff val="80000"/>
              </a:schemeClr>
            </a:solidFill>
            <a:ln w="12700">
              <a:solidFill>
                <a:schemeClr val="tx1"/>
              </a:solidFill>
              <a:miter lim="800000"/>
              <a:headEnd/>
              <a:tailEnd/>
            </a:ln>
            <a:effectLst>
              <a:glow rad="139700">
                <a:schemeClr val="accent5">
                  <a:satMod val="175000"/>
                  <a:alpha val="40000"/>
                </a:schemeClr>
              </a:glow>
              <a:softEdge rad="63500"/>
            </a:effectLst>
          </p:spPr>
          <p:txBody>
            <a:bodyPr wrap="square">
              <a:spAutoFit/>
            </a:bodyPr>
            <a:lstStyle/>
            <a:p>
              <a:pPr algn="ctr">
                <a:spcBef>
                  <a:spcPct val="50000"/>
                </a:spcBef>
              </a:pPr>
              <a:r>
                <a:rPr lang="en-GB"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mic Sans MS" pitchFamily="66" charset="0"/>
                </a:rPr>
                <a:t>2 Marks</a:t>
              </a:r>
              <a:endParaRPr lang="en-GB"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mic Sans MS" pitchFamily="66" charset="0"/>
              </a:endParaRPr>
            </a:p>
          </p:txBody>
        </p:sp>
      </p:grpSp>
      <p:sp>
        <p:nvSpPr>
          <p:cNvPr id="120" name="TextBox 119"/>
          <p:cNvSpPr txBox="1"/>
          <p:nvPr/>
        </p:nvSpPr>
        <p:spPr>
          <a:xfrm>
            <a:off x="5881694" y="6286520"/>
            <a:ext cx="3714776" cy="369332"/>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GB" b="1" dirty="0" smtClean="0"/>
              <a:t>Answering Exam Questions......</a:t>
            </a:r>
            <a:endParaRPr lang="en-GB"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0969" y="148218"/>
            <a:ext cx="9215502" cy="461665"/>
          </a:xfrm>
          <a:prstGeom prst="rect">
            <a:avLst/>
          </a:prstGeom>
          <a:solidFill>
            <a:srgbClr val="FFFF00"/>
          </a:solidFill>
          <a:ln w="28575">
            <a:solidFill>
              <a:schemeClr val="tx1"/>
            </a:solidFill>
          </a:ln>
          <a:effectLst>
            <a:glow rad="101600">
              <a:srgbClr val="FFFF00">
                <a:alpha val="60000"/>
              </a:srgbClr>
            </a:glow>
            <a:outerShdw blurRad="40000" dist="20000" dir="5400000" rotWithShape="0">
              <a:srgbClr val="000000">
                <a:alpha val="38000"/>
              </a:srgb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2400" b="1" dirty="0" smtClean="0">
                <a:solidFill>
                  <a:schemeClr val="tx1"/>
                </a:solidFill>
              </a:rPr>
              <a:t>BASIC SKILLS</a:t>
            </a:r>
            <a:endParaRPr lang="en-GB" sz="2400" b="1" dirty="0">
              <a:solidFill>
                <a:schemeClr val="tx1"/>
              </a:solidFill>
            </a:endParaRPr>
          </a:p>
        </p:txBody>
      </p:sp>
      <p:graphicFrame>
        <p:nvGraphicFramePr>
          <p:cNvPr id="3" name="Table 2"/>
          <p:cNvGraphicFramePr>
            <a:graphicFrameLocks noGrp="1"/>
          </p:cNvGraphicFramePr>
          <p:nvPr/>
        </p:nvGraphicFramePr>
        <p:xfrm>
          <a:off x="56456" y="4941168"/>
          <a:ext cx="5040560" cy="1828891"/>
        </p:xfrm>
        <a:graphic>
          <a:graphicData uri="http://schemas.openxmlformats.org/drawingml/2006/table">
            <a:tbl>
              <a:tblPr>
                <a:tableStyleId>{08FB837D-C827-4EFA-A057-4D05807E0F7C}</a:tableStyleId>
              </a:tblPr>
              <a:tblGrid>
                <a:gridCol w="5040560"/>
              </a:tblGrid>
              <a:tr h="356707">
                <a:tc>
                  <a:txBody>
                    <a:bodyPr/>
                    <a:lstStyle/>
                    <a:p>
                      <a:pPr>
                        <a:lnSpc>
                          <a:spcPct val="115000"/>
                        </a:lnSpc>
                        <a:spcAft>
                          <a:spcPts val="0"/>
                        </a:spcAft>
                      </a:pPr>
                      <a:r>
                        <a:rPr lang="en-GB" sz="1200" b="1" dirty="0"/>
                        <a:t>Topic </a:t>
                      </a:r>
                      <a:r>
                        <a:rPr lang="en-GB" sz="1200" b="1" dirty="0" smtClean="0"/>
                        <a:t>1: </a:t>
                      </a:r>
                      <a:r>
                        <a:rPr lang="en-GB" sz="1200" b="1" dirty="0"/>
                        <a:t>Basic Skills </a:t>
                      </a:r>
                      <a:endParaRPr lang="en-GB" sz="1200" b="1" dirty="0">
                        <a:latin typeface="Trebuchet MS" pitchFamily="34" charset="0"/>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Label and annotate diagrams</a:t>
                      </a:r>
                      <a:endParaRPr lang="en-GB" sz="1200" dirty="0">
                        <a:latin typeface="Trebuchet MS" pitchFamily="34" charset="0"/>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Label and annotate maps</a:t>
                      </a:r>
                      <a:endParaRPr lang="en-GB" sz="1200" dirty="0">
                        <a:latin typeface="Trebuchet MS" pitchFamily="34" charset="0"/>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Label and annotate graphs</a:t>
                      </a:r>
                      <a:endParaRPr lang="en-GB" sz="1200" dirty="0">
                        <a:latin typeface="Trebuchet MS" pitchFamily="34" charset="0"/>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Label and annotate sketches</a:t>
                      </a:r>
                      <a:endParaRPr lang="en-GB" sz="1200" dirty="0">
                        <a:latin typeface="Trebuchet MS" pitchFamily="34" charset="0"/>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Draw sketches</a:t>
                      </a:r>
                      <a:endParaRPr lang="en-GB" sz="1200" dirty="0">
                        <a:latin typeface="Trebuchet MS" pitchFamily="34" charset="0"/>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Use and interpret photographs</a:t>
                      </a:r>
                      <a:endParaRPr lang="en-GB" sz="1200" dirty="0">
                        <a:latin typeface="Trebuchet MS" pitchFamily="34" charset="0"/>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Literacy and use of geographical terminology</a:t>
                      </a:r>
                      <a:endParaRPr lang="en-GB" sz="1200" dirty="0">
                        <a:latin typeface="Trebuchet MS" pitchFamily="34" charset="0"/>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grpSp>
        <p:nvGrpSpPr>
          <p:cNvPr id="7" name="Group 6"/>
          <p:cNvGrpSpPr/>
          <p:nvPr/>
        </p:nvGrpSpPr>
        <p:grpSpPr>
          <a:xfrm rot="1881103">
            <a:off x="3222227" y="4135504"/>
            <a:ext cx="3066085" cy="2234518"/>
            <a:chOff x="488504" y="2132856"/>
            <a:chExt cx="3096344" cy="2376264"/>
          </a:xfrm>
        </p:grpSpPr>
        <p:sp>
          <p:nvSpPr>
            <p:cNvPr id="5" name="Explosion 1 4"/>
            <p:cNvSpPr/>
            <p:nvPr/>
          </p:nvSpPr>
          <p:spPr>
            <a:xfrm>
              <a:off x="488504" y="2132856"/>
              <a:ext cx="3096344" cy="2376264"/>
            </a:xfrm>
            <a:prstGeom prst="irregularSeal1">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064568" y="2780928"/>
              <a:ext cx="2016224" cy="938719"/>
            </a:xfrm>
            <a:prstGeom prst="rect">
              <a:avLst/>
            </a:prstGeom>
            <a:noFill/>
          </p:spPr>
          <p:txBody>
            <a:bodyPr wrap="square" rtlCol="0">
              <a:spAutoFit/>
            </a:bodyPr>
            <a:lstStyle/>
            <a:p>
              <a:pPr algn="ctr"/>
              <a:r>
                <a:rPr lang="en-GB" sz="1100" b="1" dirty="0" smtClean="0">
                  <a:solidFill>
                    <a:schemeClr val="bg1"/>
                  </a:solidFill>
                </a:rPr>
                <a:t>Remember!</a:t>
              </a:r>
            </a:p>
            <a:p>
              <a:pPr algn="ctr"/>
              <a:r>
                <a:rPr lang="en-GB" sz="1100" dirty="0" smtClean="0">
                  <a:solidFill>
                    <a:schemeClr val="bg1"/>
                  </a:solidFill>
                </a:rPr>
                <a:t>A </a:t>
              </a:r>
              <a:r>
                <a:rPr lang="en-GB" sz="1100" u="sng" dirty="0" smtClean="0">
                  <a:solidFill>
                    <a:schemeClr val="bg1"/>
                  </a:solidFill>
                </a:rPr>
                <a:t>label</a:t>
              </a:r>
              <a:r>
                <a:rPr lang="en-GB" sz="1100" dirty="0" smtClean="0">
                  <a:solidFill>
                    <a:schemeClr val="bg1"/>
                  </a:solidFill>
                </a:rPr>
                <a:t> is a simple descriptive point.  An </a:t>
              </a:r>
              <a:r>
                <a:rPr lang="en-GB" sz="1100" u="sng" dirty="0" smtClean="0">
                  <a:solidFill>
                    <a:schemeClr val="bg1"/>
                  </a:solidFill>
                </a:rPr>
                <a:t>annotation</a:t>
              </a:r>
              <a:r>
                <a:rPr lang="en-GB" sz="1100" dirty="0" smtClean="0">
                  <a:solidFill>
                    <a:schemeClr val="bg1"/>
                  </a:solidFill>
                </a:rPr>
                <a:t> is a label with more detailed description or an explanatory point.</a:t>
              </a:r>
              <a:endParaRPr lang="en-GB" sz="1100" dirty="0">
                <a:solidFill>
                  <a:schemeClr val="bg1"/>
                </a:solidFill>
              </a:endParaRPr>
            </a:p>
          </p:txBody>
        </p:sp>
      </p:grpSp>
      <p:sp>
        <p:nvSpPr>
          <p:cNvPr id="8" name="TextBox 7"/>
          <p:cNvSpPr txBox="1"/>
          <p:nvPr/>
        </p:nvSpPr>
        <p:spPr>
          <a:xfrm>
            <a:off x="272480" y="801286"/>
            <a:ext cx="4104456" cy="2462213"/>
          </a:xfrm>
          <a:prstGeom prst="rect">
            <a:avLst/>
          </a:prstGeom>
          <a:noFill/>
          <a:ln w="28575">
            <a:solidFill>
              <a:schemeClr val="tx1"/>
            </a:solidFill>
          </a:ln>
          <a:effectLst>
            <a:glow rad="101600">
              <a:srgbClr val="FF0000">
                <a:alpha val="60000"/>
              </a:srgbClr>
            </a:glow>
          </a:effectLst>
        </p:spPr>
        <p:txBody>
          <a:bodyPr wrap="square" rtlCol="0">
            <a:spAutoFit/>
          </a:bodyPr>
          <a:lstStyle/>
          <a:p>
            <a:r>
              <a:rPr lang="en-GB" sz="1400" b="1" dirty="0" smtClean="0">
                <a:solidFill>
                  <a:srgbClr val="FF0000"/>
                </a:solidFill>
              </a:rPr>
              <a:t>How to draw, label and annotate sketches</a:t>
            </a:r>
          </a:p>
          <a:p>
            <a:r>
              <a:rPr lang="en-GB" sz="1400" dirty="0" smtClean="0"/>
              <a:t>You may be asked to complete a sketch (lack of time means it is unlikely you’ll be asked to complete a whole one).</a:t>
            </a:r>
          </a:p>
          <a:p>
            <a:pPr>
              <a:buFontTx/>
              <a:buChar char="-"/>
            </a:pPr>
            <a:r>
              <a:rPr lang="en-GB" sz="1400" dirty="0" smtClean="0"/>
              <a:t> Some of the most important lines such as rivers, coastline and the outline of hills  will have been drawn for you.  You could be asked to complete them.</a:t>
            </a:r>
          </a:p>
          <a:p>
            <a:pPr>
              <a:buFontTx/>
              <a:buChar char="-"/>
            </a:pPr>
            <a:r>
              <a:rPr lang="en-GB" sz="1400" dirty="0" smtClean="0"/>
              <a:t> You could then be asked to add certain features such as woodlands, settlements or roads.</a:t>
            </a:r>
          </a:p>
          <a:p>
            <a:pPr>
              <a:buFontTx/>
              <a:buChar char="-"/>
            </a:pPr>
            <a:r>
              <a:rPr lang="en-GB" sz="1400" dirty="0" smtClean="0"/>
              <a:t> You may possibly then be asked to label and annotate your sketch.</a:t>
            </a:r>
            <a:endParaRPr lang="en-GB" sz="1400" dirty="0"/>
          </a:p>
        </p:txBody>
      </p:sp>
      <p:sp>
        <p:nvSpPr>
          <p:cNvPr id="9" name="TextBox 8"/>
          <p:cNvSpPr txBox="1"/>
          <p:nvPr/>
        </p:nvSpPr>
        <p:spPr>
          <a:xfrm>
            <a:off x="4592960" y="801286"/>
            <a:ext cx="5112568" cy="3108543"/>
          </a:xfrm>
          <a:prstGeom prst="rect">
            <a:avLst/>
          </a:prstGeom>
          <a:noFill/>
          <a:ln w="28575">
            <a:solidFill>
              <a:schemeClr val="tx1"/>
            </a:solidFill>
          </a:ln>
          <a:effectLst>
            <a:glow rad="101600">
              <a:srgbClr val="FFC000">
                <a:alpha val="60000"/>
              </a:srgbClr>
            </a:glow>
          </a:effectLst>
        </p:spPr>
        <p:txBody>
          <a:bodyPr wrap="square" rtlCol="0">
            <a:spAutoFit/>
          </a:bodyPr>
          <a:lstStyle/>
          <a:p>
            <a:r>
              <a:rPr lang="en-GB" sz="1400" b="1" dirty="0" smtClean="0">
                <a:solidFill>
                  <a:schemeClr val="accent6"/>
                </a:solidFill>
              </a:rPr>
              <a:t>How to interpret aerial, oblique and satellite photographs</a:t>
            </a:r>
          </a:p>
          <a:p>
            <a:r>
              <a:rPr lang="en-GB" sz="1400" dirty="0" smtClean="0"/>
              <a:t>Photographs show features of the landscape that are not on OS maps, such as the crops being grown in the fields.  You may be asked to interpret aerial, oblique or satellite photographs.</a:t>
            </a:r>
          </a:p>
          <a:p>
            <a:endParaRPr lang="en-GB" sz="1400" dirty="0" smtClean="0"/>
          </a:p>
          <a:p>
            <a:r>
              <a:rPr lang="en-GB" sz="1400" b="1" dirty="0" smtClean="0"/>
              <a:t>Aerial</a:t>
            </a:r>
            <a:r>
              <a:rPr lang="en-GB" sz="1400" dirty="0" smtClean="0"/>
              <a:t> photographs – taken directly above (bird’s eye view).</a:t>
            </a:r>
          </a:p>
          <a:p>
            <a:r>
              <a:rPr lang="en-GB" sz="1400" b="1" dirty="0" smtClean="0"/>
              <a:t>Oblique</a:t>
            </a:r>
            <a:r>
              <a:rPr lang="en-GB" sz="1400" dirty="0" smtClean="0"/>
              <a:t> photographs – taken at an angle.  Show details of buildings etc.</a:t>
            </a:r>
          </a:p>
          <a:p>
            <a:r>
              <a:rPr lang="en-GB" sz="1400" b="1" dirty="0" smtClean="0"/>
              <a:t>Satellite</a:t>
            </a:r>
            <a:r>
              <a:rPr lang="en-GB" sz="1400" dirty="0" smtClean="0"/>
              <a:t> photographs – Images taken from space.  Show patterns of features such as street lights in an urban area.</a:t>
            </a:r>
          </a:p>
          <a:p>
            <a:endParaRPr lang="en-GB" sz="1400" dirty="0" smtClean="0"/>
          </a:p>
          <a:p>
            <a:r>
              <a:rPr lang="en-GB" sz="1400" dirty="0" smtClean="0"/>
              <a:t>When a photograph is interpreted, it involves describing and explaining the physical and human geography which can be seen on it.</a:t>
            </a:r>
            <a:endParaRPr lang="en-GB"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0969" y="148218"/>
            <a:ext cx="9215502" cy="461665"/>
          </a:xfrm>
          <a:prstGeom prst="rect">
            <a:avLst/>
          </a:prstGeom>
          <a:solidFill>
            <a:srgbClr val="FFFF00"/>
          </a:solidFill>
          <a:ln w="28575">
            <a:solidFill>
              <a:schemeClr val="tx1"/>
            </a:solidFill>
          </a:ln>
          <a:effectLst>
            <a:glow rad="101600">
              <a:srgbClr val="FFFF00">
                <a:alpha val="60000"/>
              </a:srgbClr>
            </a:glow>
            <a:outerShdw blurRad="40000" dist="20000" dir="5400000" rotWithShape="0">
              <a:srgbClr val="000000">
                <a:alpha val="38000"/>
              </a:srgb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2400" b="1" dirty="0" smtClean="0">
                <a:solidFill>
                  <a:schemeClr val="tx1"/>
                </a:solidFill>
              </a:rPr>
              <a:t>CARTOGRAPHIC SKILLS: ATLAS maps</a:t>
            </a:r>
            <a:endParaRPr lang="en-GB" sz="2400" b="1" dirty="0">
              <a:solidFill>
                <a:schemeClr val="tx1"/>
              </a:solidFill>
            </a:endParaRPr>
          </a:p>
        </p:txBody>
      </p:sp>
      <p:graphicFrame>
        <p:nvGraphicFramePr>
          <p:cNvPr id="3" name="Table 2"/>
          <p:cNvGraphicFramePr>
            <a:graphicFrameLocks noGrp="1"/>
          </p:cNvGraphicFramePr>
          <p:nvPr/>
        </p:nvGraphicFramePr>
        <p:xfrm>
          <a:off x="56456" y="6309320"/>
          <a:ext cx="5184576" cy="425483"/>
        </p:xfrm>
        <a:graphic>
          <a:graphicData uri="http://schemas.openxmlformats.org/drawingml/2006/table">
            <a:tbl>
              <a:tblPr>
                <a:tableStyleId>{08FB837D-C827-4EFA-A057-4D05807E0F7C}</a:tableStyleId>
              </a:tblPr>
              <a:tblGrid>
                <a:gridCol w="5184576"/>
              </a:tblGrid>
              <a:tr h="215171">
                <a:tc>
                  <a:txBody>
                    <a:bodyPr/>
                    <a:lstStyle/>
                    <a:p>
                      <a:pPr>
                        <a:lnSpc>
                          <a:spcPct val="115000"/>
                        </a:lnSpc>
                        <a:spcAft>
                          <a:spcPts val="0"/>
                        </a:spcAft>
                      </a:pPr>
                      <a:r>
                        <a:rPr lang="en-GB" sz="1200" dirty="0"/>
                        <a:t>Recognise and describe distributions and patterns of </a:t>
                      </a:r>
                      <a:r>
                        <a:rPr lang="en-GB" sz="1200" dirty="0" smtClean="0"/>
                        <a:t>human and physical </a:t>
                      </a:r>
                      <a:r>
                        <a:rPr lang="en-GB" sz="1200" dirty="0"/>
                        <a:t>features</a:t>
                      </a:r>
                      <a:endParaRPr lang="en-GB" sz="1200" dirty="0">
                        <a:latin typeface="Calibri"/>
                        <a:ea typeface="Calibri"/>
                        <a:cs typeface="Times New Roman"/>
                      </a:endParaRPr>
                    </a:p>
                  </a:txBody>
                  <a:tcPr marL="43646" marR="436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93836">
                <a:tc>
                  <a:txBody>
                    <a:bodyPr/>
                    <a:lstStyle/>
                    <a:p>
                      <a:pPr>
                        <a:lnSpc>
                          <a:spcPct val="115000"/>
                        </a:lnSpc>
                        <a:spcAft>
                          <a:spcPts val="0"/>
                        </a:spcAft>
                      </a:pPr>
                      <a:r>
                        <a:rPr lang="en-GB" sz="1200" dirty="0"/>
                        <a:t>Draw, label / annotate sketch maps.</a:t>
                      </a:r>
                      <a:endParaRPr lang="en-GB" sz="1200" dirty="0">
                        <a:latin typeface="Calibri"/>
                        <a:ea typeface="Calibri"/>
                        <a:cs typeface="Times New Roman"/>
                      </a:endParaRPr>
                    </a:p>
                  </a:txBody>
                  <a:tcPr marL="43646" marR="436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6" name="TextBox 5"/>
          <p:cNvSpPr txBox="1"/>
          <p:nvPr/>
        </p:nvSpPr>
        <p:spPr>
          <a:xfrm>
            <a:off x="6105128" y="1640121"/>
            <a:ext cx="3635358" cy="2292935"/>
          </a:xfrm>
          <a:prstGeom prst="rect">
            <a:avLst/>
          </a:prstGeom>
          <a:noFill/>
          <a:ln w="28575">
            <a:solidFill>
              <a:schemeClr val="tx1"/>
            </a:solidFill>
          </a:ln>
          <a:effectLst>
            <a:glow rad="101600">
              <a:srgbClr val="00B0F0">
                <a:alpha val="60000"/>
              </a:srgbClr>
            </a:glow>
          </a:effectLst>
        </p:spPr>
        <p:txBody>
          <a:bodyPr wrap="square" rtlCol="0">
            <a:spAutoFit/>
          </a:bodyPr>
          <a:lstStyle/>
          <a:p>
            <a:r>
              <a:rPr lang="en-GB" sz="1100" b="1" dirty="0" smtClean="0"/>
              <a:t>1.</a:t>
            </a:r>
            <a:r>
              <a:rPr lang="en-GB" sz="1100" dirty="0" smtClean="0"/>
              <a:t> State the obvious! </a:t>
            </a:r>
          </a:p>
          <a:p>
            <a:r>
              <a:rPr lang="en-GB" sz="1100" dirty="0" smtClean="0"/>
              <a:t>(One sentence – give the </a:t>
            </a:r>
            <a:r>
              <a:rPr lang="en-GB" sz="1100" u="sng" dirty="0" smtClean="0"/>
              <a:t>general</a:t>
            </a:r>
            <a:r>
              <a:rPr lang="en-GB" sz="1100" dirty="0" smtClean="0"/>
              <a:t> trend/pattern).</a:t>
            </a:r>
          </a:p>
          <a:p>
            <a:r>
              <a:rPr lang="en-GB" sz="1100" dirty="0" smtClean="0">
                <a:solidFill>
                  <a:srgbClr val="0070C0"/>
                </a:solidFill>
              </a:rPr>
              <a:t>E.g. Even/Uneven, Clustered/Linear, Dense/Sparse etc.</a:t>
            </a:r>
          </a:p>
          <a:p>
            <a:endParaRPr lang="en-GB" sz="1100" dirty="0" smtClean="0"/>
          </a:p>
          <a:p>
            <a:r>
              <a:rPr lang="en-GB" sz="1100" b="1" dirty="0" smtClean="0"/>
              <a:t>2.</a:t>
            </a:r>
            <a:r>
              <a:rPr lang="en-GB" sz="1100" dirty="0" smtClean="0"/>
              <a:t> Give an example/examples to support </a:t>
            </a:r>
            <a:r>
              <a:rPr lang="en-GB" sz="1100" b="1" dirty="0" smtClean="0"/>
              <a:t>1</a:t>
            </a:r>
            <a:r>
              <a:rPr lang="en-GB" sz="1100" dirty="0" smtClean="0"/>
              <a:t>.</a:t>
            </a:r>
          </a:p>
          <a:p>
            <a:r>
              <a:rPr lang="en-GB" sz="1100" dirty="0" smtClean="0"/>
              <a:t>(Name places/features from the map), Compass directions).</a:t>
            </a:r>
          </a:p>
          <a:p>
            <a:endParaRPr lang="en-GB" sz="1100" dirty="0" smtClean="0"/>
          </a:p>
          <a:p>
            <a:r>
              <a:rPr lang="en-GB" sz="1100" b="1" dirty="0" smtClean="0"/>
              <a:t>3.</a:t>
            </a:r>
            <a:r>
              <a:rPr lang="en-GB" sz="1100" dirty="0" smtClean="0"/>
              <a:t> Describe any anomalies/Extremes</a:t>
            </a:r>
          </a:p>
          <a:p>
            <a:r>
              <a:rPr lang="en-GB" sz="1100" dirty="0" smtClean="0"/>
              <a:t>(something that doesn’t fit the pattern).</a:t>
            </a:r>
          </a:p>
          <a:p>
            <a:r>
              <a:rPr lang="en-GB" sz="1100" dirty="0" smtClean="0">
                <a:solidFill>
                  <a:srgbClr val="0070C0"/>
                </a:solidFill>
              </a:rPr>
              <a:t>E.g. All/None, Highest/Lowest etc.</a:t>
            </a:r>
          </a:p>
          <a:p>
            <a:endParaRPr lang="en-GB" sz="1100" dirty="0" smtClean="0"/>
          </a:p>
          <a:p>
            <a:r>
              <a:rPr lang="en-GB" sz="1100" b="1" dirty="0" smtClean="0"/>
              <a:t>* </a:t>
            </a:r>
            <a:r>
              <a:rPr lang="en-GB" sz="1100" dirty="0" smtClean="0"/>
              <a:t>Refer to ALL information given on the map</a:t>
            </a:r>
          </a:p>
          <a:p>
            <a:r>
              <a:rPr lang="en-GB" sz="1100" dirty="0" smtClean="0"/>
              <a:t>(place names, numbers, compass directions etc.).</a:t>
            </a:r>
            <a:endParaRPr lang="en-GB" sz="1100" dirty="0"/>
          </a:p>
        </p:txBody>
      </p:sp>
      <p:sp>
        <p:nvSpPr>
          <p:cNvPr id="7" name="TextBox 6"/>
          <p:cNvSpPr txBox="1"/>
          <p:nvPr/>
        </p:nvSpPr>
        <p:spPr>
          <a:xfrm>
            <a:off x="6105128" y="900009"/>
            <a:ext cx="3600400" cy="584775"/>
          </a:xfrm>
          <a:prstGeom prst="rect">
            <a:avLst/>
          </a:prstGeom>
          <a:solidFill>
            <a:srgbClr val="00B0F0"/>
          </a:solidFill>
          <a:ln w="28575"/>
          <a:effectLst>
            <a:glow rad="101600">
              <a:srgbClr val="00B0F0">
                <a:alpha val="60000"/>
              </a:srgb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Describing the distribution (pattern) of physical or human features on a map.....</a:t>
            </a:r>
            <a:endParaRPr lang="en-GB" sz="1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p:cNvSpPr txBox="1"/>
          <p:nvPr/>
        </p:nvSpPr>
        <p:spPr>
          <a:xfrm>
            <a:off x="128464" y="895360"/>
            <a:ext cx="5760640" cy="2677656"/>
          </a:xfrm>
          <a:prstGeom prst="rect">
            <a:avLst/>
          </a:prstGeom>
          <a:noFill/>
          <a:ln w="28575">
            <a:solidFill>
              <a:schemeClr val="tx1"/>
            </a:solidFill>
          </a:ln>
          <a:effectLst>
            <a:glow rad="101600">
              <a:srgbClr val="FF0000">
                <a:alpha val="60000"/>
              </a:srgbClr>
            </a:glow>
          </a:effectLst>
        </p:spPr>
        <p:txBody>
          <a:bodyPr wrap="square" rtlCol="0">
            <a:spAutoFit/>
          </a:bodyPr>
          <a:lstStyle/>
          <a:p>
            <a:r>
              <a:rPr lang="en-GB" sz="1400" b="1" dirty="0" smtClean="0">
                <a:solidFill>
                  <a:srgbClr val="FF0000"/>
                </a:solidFill>
              </a:rPr>
              <a:t>How to draw, label and annotate and interpret sketch maps</a:t>
            </a:r>
          </a:p>
          <a:p>
            <a:r>
              <a:rPr lang="en-GB" sz="1400" dirty="0" smtClean="0"/>
              <a:t>In the exam you will usually be COMPLETING sketch maps.  Remember the examiner isn’t looking for a perfect replica of the map, but accuracy with the location of roads, woodlands or other features will be expected.</a:t>
            </a:r>
          </a:p>
          <a:p>
            <a:r>
              <a:rPr lang="en-GB" sz="1400" dirty="0" smtClean="0"/>
              <a:t>If you are asked to complete a sketch map but not told what to include, just include the important features such as roads, railway lines, settlements and woods.</a:t>
            </a:r>
          </a:p>
          <a:p>
            <a:endParaRPr lang="en-GB" sz="1400" dirty="0" smtClean="0"/>
          </a:p>
          <a:p>
            <a:r>
              <a:rPr lang="en-GB" sz="1400" b="1" dirty="0" smtClean="0">
                <a:solidFill>
                  <a:srgbClr val="FF0000"/>
                </a:solidFill>
              </a:rPr>
              <a:t>TIP!</a:t>
            </a:r>
          </a:p>
          <a:p>
            <a:r>
              <a:rPr lang="en-GB" sz="1400" dirty="0" smtClean="0"/>
              <a:t>It is best to use a pencil or black pen to complete your sketch map.  Use different types of lines (e.g. Dashed or dots) to show different features.  </a:t>
            </a:r>
            <a:r>
              <a:rPr lang="en-GB" sz="1400" dirty="0" err="1" smtClean="0"/>
              <a:t>Don;t</a:t>
            </a:r>
            <a:r>
              <a:rPr lang="en-GB" sz="1400" dirty="0" smtClean="0"/>
              <a:t> forget to include a key!</a:t>
            </a:r>
            <a:endParaRPr lang="en-GB"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0969" y="148218"/>
            <a:ext cx="9215502" cy="461665"/>
          </a:xfrm>
          <a:prstGeom prst="rect">
            <a:avLst/>
          </a:prstGeom>
          <a:solidFill>
            <a:srgbClr val="FFFF00"/>
          </a:solidFill>
          <a:ln w="28575">
            <a:solidFill>
              <a:schemeClr val="tx1"/>
            </a:solidFill>
          </a:ln>
          <a:effectLst>
            <a:glow rad="101600">
              <a:srgbClr val="FFFF00">
                <a:alpha val="60000"/>
              </a:srgbClr>
            </a:glow>
            <a:outerShdw blurRad="40000" dist="20000" dir="5400000" rotWithShape="0">
              <a:srgbClr val="000000">
                <a:alpha val="38000"/>
              </a:srgb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2400" b="1" dirty="0" smtClean="0">
                <a:solidFill>
                  <a:schemeClr val="tx1"/>
                </a:solidFill>
              </a:rPr>
              <a:t>CARTOGRAPHIC SKILLS: OS maps</a:t>
            </a:r>
            <a:endParaRPr lang="en-GB" sz="2400" b="1" dirty="0">
              <a:solidFill>
                <a:schemeClr val="tx1"/>
              </a:solidFill>
            </a:endParaRPr>
          </a:p>
        </p:txBody>
      </p:sp>
      <p:graphicFrame>
        <p:nvGraphicFramePr>
          <p:cNvPr id="3" name="Table 2"/>
          <p:cNvGraphicFramePr>
            <a:graphicFrameLocks noGrp="1"/>
          </p:cNvGraphicFramePr>
          <p:nvPr/>
        </p:nvGraphicFramePr>
        <p:xfrm>
          <a:off x="56456" y="4653136"/>
          <a:ext cx="5544616" cy="2112838"/>
        </p:xfrm>
        <a:graphic>
          <a:graphicData uri="http://schemas.openxmlformats.org/drawingml/2006/table">
            <a:tbl>
              <a:tblPr>
                <a:tableStyleId>{08FB837D-C827-4EFA-A057-4D05807E0F7C}</a:tableStyleId>
              </a:tblPr>
              <a:tblGrid>
                <a:gridCol w="5544616"/>
              </a:tblGrid>
              <a:tr h="193836">
                <a:tc>
                  <a:txBody>
                    <a:bodyPr/>
                    <a:lstStyle/>
                    <a:p>
                      <a:pPr>
                        <a:lnSpc>
                          <a:spcPct val="115000"/>
                        </a:lnSpc>
                        <a:spcAft>
                          <a:spcPts val="0"/>
                        </a:spcAft>
                      </a:pPr>
                      <a:r>
                        <a:rPr lang="en-GB" sz="1200" dirty="0"/>
                        <a:t>Recognise symbols using a key</a:t>
                      </a:r>
                      <a:endParaRPr lang="en-GB" sz="1200" dirty="0">
                        <a:latin typeface="Calibri"/>
                        <a:ea typeface="Calibri"/>
                        <a:cs typeface="Times New Roman"/>
                      </a:endParaRPr>
                    </a:p>
                  </a:txBody>
                  <a:tcPr marL="43646" marR="436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93836">
                <a:tc>
                  <a:txBody>
                    <a:bodyPr/>
                    <a:lstStyle/>
                    <a:p>
                      <a:pPr>
                        <a:lnSpc>
                          <a:spcPct val="115000"/>
                        </a:lnSpc>
                        <a:spcAft>
                          <a:spcPts val="0"/>
                        </a:spcAft>
                      </a:pPr>
                      <a:r>
                        <a:rPr lang="en-GB" sz="1200" dirty="0"/>
                        <a:t>Complete four and six figure references</a:t>
                      </a:r>
                      <a:endParaRPr lang="en-GB" sz="1200" dirty="0">
                        <a:latin typeface="Calibri"/>
                        <a:ea typeface="Calibri"/>
                        <a:cs typeface="Times New Roman"/>
                      </a:endParaRPr>
                    </a:p>
                  </a:txBody>
                  <a:tcPr marL="43646" marR="436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93836">
                <a:tc>
                  <a:txBody>
                    <a:bodyPr/>
                    <a:lstStyle/>
                    <a:p>
                      <a:pPr>
                        <a:lnSpc>
                          <a:spcPct val="115000"/>
                        </a:lnSpc>
                        <a:spcAft>
                          <a:spcPts val="0"/>
                        </a:spcAft>
                      </a:pPr>
                      <a:r>
                        <a:rPr lang="en-GB" sz="1200" dirty="0"/>
                        <a:t>Calculate straight line </a:t>
                      </a:r>
                      <a:r>
                        <a:rPr lang="en-GB" sz="1200" dirty="0" smtClean="0"/>
                        <a:t>and winding distance</a:t>
                      </a:r>
                      <a:endParaRPr lang="en-GB" sz="1200" dirty="0">
                        <a:latin typeface="Calibri"/>
                        <a:ea typeface="Calibri"/>
                        <a:cs typeface="Times New Roman"/>
                      </a:endParaRPr>
                    </a:p>
                  </a:txBody>
                  <a:tcPr marL="43646" marR="436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93836">
                <a:tc>
                  <a:txBody>
                    <a:bodyPr/>
                    <a:lstStyle/>
                    <a:p>
                      <a:pPr>
                        <a:lnSpc>
                          <a:spcPct val="115000"/>
                        </a:lnSpc>
                        <a:spcAft>
                          <a:spcPts val="0"/>
                        </a:spcAft>
                      </a:pPr>
                      <a:r>
                        <a:rPr lang="en-GB" sz="1200" dirty="0"/>
                        <a:t>Understand direction, using an eight-point compass</a:t>
                      </a:r>
                      <a:endParaRPr lang="en-GB" sz="1200" dirty="0">
                        <a:latin typeface="Calibri"/>
                        <a:ea typeface="Calibri"/>
                        <a:cs typeface="Times New Roman"/>
                      </a:endParaRPr>
                    </a:p>
                  </a:txBody>
                  <a:tcPr marL="43646" marR="436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93836">
                <a:tc>
                  <a:txBody>
                    <a:bodyPr/>
                    <a:lstStyle/>
                    <a:p>
                      <a:pPr>
                        <a:lnSpc>
                          <a:spcPct val="115000"/>
                        </a:lnSpc>
                        <a:spcAft>
                          <a:spcPts val="0"/>
                        </a:spcAft>
                      </a:pPr>
                      <a:r>
                        <a:rPr lang="en-GB" sz="1200" dirty="0"/>
                        <a:t>Complete and annotate cross-sections</a:t>
                      </a:r>
                      <a:endParaRPr lang="en-GB" sz="1200" dirty="0">
                        <a:latin typeface="Calibri"/>
                        <a:ea typeface="Calibri"/>
                        <a:cs typeface="Times New Roman"/>
                      </a:endParaRPr>
                    </a:p>
                  </a:txBody>
                  <a:tcPr marL="43646" marR="436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93836">
                <a:tc>
                  <a:txBody>
                    <a:bodyPr/>
                    <a:lstStyle/>
                    <a:p>
                      <a:pPr>
                        <a:lnSpc>
                          <a:spcPct val="115000"/>
                        </a:lnSpc>
                        <a:spcAft>
                          <a:spcPts val="0"/>
                        </a:spcAft>
                      </a:pPr>
                      <a:r>
                        <a:rPr lang="en-GB" sz="1200" dirty="0"/>
                        <a:t>Describe patterns of </a:t>
                      </a:r>
                      <a:r>
                        <a:rPr lang="en-GB" sz="1200" dirty="0" smtClean="0"/>
                        <a:t>VEGETATION</a:t>
                      </a:r>
                      <a:r>
                        <a:rPr lang="en-GB" sz="1200" baseline="0" dirty="0" smtClean="0"/>
                        <a:t>, LAND USE, and COMMUNICATION NETWORKS</a:t>
                      </a:r>
                      <a:endParaRPr lang="en-GB" sz="1200" dirty="0">
                        <a:latin typeface="Calibri"/>
                        <a:ea typeface="Calibri"/>
                        <a:cs typeface="Times New Roman"/>
                      </a:endParaRPr>
                    </a:p>
                  </a:txBody>
                  <a:tcPr marL="43646" marR="436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15171">
                <a:tc>
                  <a:txBody>
                    <a:bodyPr/>
                    <a:lstStyle/>
                    <a:p>
                      <a:pPr>
                        <a:lnSpc>
                          <a:spcPct val="115000"/>
                        </a:lnSpc>
                        <a:spcAft>
                          <a:spcPts val="0"/>
                        </a:spcAft>
                      </a:pPr>
                      <a:r>
                        <a:rPr lang="en-GB" sz="1200" dirty="0" smtClean="0"/>
                        <a:t>Describe (using </a:t>
                      </a:r>
                      <a:r>
                        <a:rPr lang="en-GB" sz="1200" dirty="0"/>
                        <a:t>evidence from an OS </a:t>
                      </a:r>
                      <a:r>
                        <a:rPr lang="en-GB" sz="1200" dirty="0" smtClean="0"/>
                        <a:t>map) </a:t>
                      </a:r>
                      <a:r>
                        <a:rPr lang="en-GB" sz="1200" dirty="0"/>
                        <a:t>the </a:t>
                      </a:r>
                      <a:r>
                        <a:rPr lang="en-GB" sz="1200" dirty="0" smtClean="0"/>
                        <a:t>site, situation and shape of settlements</a:t>
                      </a:r>
                      <a:endParaRPr lang="en-GB" sz="1200" dirty="0">
                        <a:latin typeface="Calibri"/>
                        <a:ea typeface="Calibri"/>
                        <a:cs typeface="Times New Roman"/>
                      </a:endParaRPr>
                    </a:p>
                  </a:txBody>
                  <a:tcPr marL="43646" marR="436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15171">
                <a:tc>
                  <a:txBody>
                    <a:bodyPr/>
                    <a:lstStyle/>
                    <a:p>
                      <a:pPr>
                        <a:lnSpc>
                          <a:spcPct val="115000"/>
                        </a:lnSpc>
                        <a:spcAft>
                          <a:spcPts val="0"/>
                        </a:spcAft>
                      </a:pPr>
                      <a:r>
                        <a:rPr lang="en-GB" sz="1200" dirty="0"/>
                        <a:t>Recognise and describe distributions and patterns of </a:t>
                      </a:r>
                      <a:r>
                        <a:rPr lang="en-GB" sz="1200" dirty="0" smtClean="0"/>
                        <a:t>human and physical </a:t>
                      </a:r>
                      <a:r>
                        <a:rPr lang="en-GB" sz="1200" dirty="0"/>
                        <a:t>features</a:t>
                      </a:r>
                      <a:endParaRPr lang="en-GB" sz="1200" dirty="0">
                        <a:latin typeface="Calibri"/>
                        <a:ea typeface="Calibri"/>
                        <a:cs typeface="Times New Roman"/>
                      </a:endParaRPr>
                    </a:p>
                  </a:txBody>
                  <a:tcPr marL="43646" marR="436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93836">
                <a:tc>
                  <a:txBody>
                    <a:bodyPr/>
                    <a:lstStyle/>
                    <a:p>
                      <a:pPr>
                        <a:lnSpc>
                          <a:spcPct val="115000"/>
                        </a:lnSpc>
                        <a:spcAft>
                          <a:spcPts val="0"/>
                        </a:spcAft>
                      </a:pPr>
                      <a:r>
                        <a:rPr lang="en-GB" sz="1200" dirty="0" smtClean="0"/>
                        <a:t>Recognise </a:t>
                      </a:r>
                      <a:r>
                        <a:rPr lang="en-GB" sz="1200" dirty="0"/>
                        <a:t>types of human activity such as tourism</a:t>
                      </a:r>
                      <a:endParaRPr lang="en-GB" sz="1200" dirty="0">
                        <a:latin typeface="Calibri"/>
                        <a:ea typeface="Calibri"/>
                        <a:cs typeface="Times New Roman"/>
                      </a:endParaRPr>
                    </a:p>
                  </a:txBody>
                  <a:tcPr marL="43646" marR="436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93836">
                <a:tc>
                  <a:txBody>
                    <a:bodyPr/>
                    <a:lstStyle/>
                    <a:p>
                      <a:pPr>
                        <a:lnSpc>
                          <a:spcPct val="115000"/>
                        </a:lnSpc>
                        <a:spcAft>
                          <a:spcPts val="0"/>
                        </a:spcAft>
                      </a:pPr>
                      <a:r>
                        <a:rPr lang="en-GB" sz="1200" dirty="0"/>
                        <a:t>Use maps with </a:t>
                      </a:r>
                      <a:r>
                        <a:rPr lang="en-GB" sz="1200" dirty="0" smtClean="0"/>
                        <a:t>photographs, sketches and written directions (be able to follow routes)</a:t>
                      </a:r>
                      <a:endParaRPr lang="en-GB" sz="1200" dirty="0">
                        <a:latin typeface="Calibri"/>
                        <a:ea typeface="Calibri"/>
                        <a:cs typeface="Times New Roman"/>
                      </a:endParaRPr>
                    </a:p>
                  </a:txBody>
                  <a:tcPr marL="43646" marR="436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8" name="TextBox 7"/>
          <p:cNvSpPr txBox="1"/>
          <p:nvPr/>
        </p:nvSpPr>
        <p:spPr>
          <a:xfrm>
            <a:off x="128464" y="836712"/>
            <a:ext cx="3816424" cy="1815882"/>
          </a:xfrm>
          <a:prstGeom prst="rect">
            <a:avLst/>
          </a:prstGeom>
          <a:noFill/>
          <a:ln w="28575">
            <a:solidFill>
              <a:schemeClr val="tx1"/>
            </a:solidFill>
          </a:ln>
          <a:effectLst>
            <a:glow rad="101600">
              <a:srgbClr val="FF3399">
                <a:alpha val="60000"/>
              </a:srgbClr>
            </a:glow>
          </a:effectLst>
        </p:spPr>
        <p:txBody>
          <a:bodyPr wrap="square" rtlCol="0">
            <a:spAutoFit/>
          </a:bodyPr>
          <a:lstStyle/>
          <a:p>
            <a:r>
              <a:rPr lang="en-GB" sz="1400" b="1" dirty="0" smtClean="0">
                <a:solidFill>
                  <a:srgbClr val="FF3399"/>
                </a:solidFill>
              </a:rPr>
              <a:t>Do I need to learn all of the symbols?</a:t>
            </a:r>
          </a:p>
          <a:p>
            <a:r>
              <a:rPr lang="en-GB" sz="1400" dirty="0" smtClean="0"/>
              <a:t>You will always be given a key with an OS extract so you don't need to know all symbols......if you can learn some of them it will save you time so you don't need to keep looking them up.</a:t>
            </a:r>
          </a:p>
          <a:p>
            <a:endParaRPr lang="en-GB" sz="1400" dirty="0" smtClean="0"/>
          </a:p>
          <a:p>
            <a:r>
              <a:rPr lang="en-GB" sz="1400" b="1" dirty="0" smtClean="0">
                <a:solidFill>
                  <a:srgbClr val="FF3399"/>
                </a:solidFill>
              </a:rPr>
              <a:t>Remember!</a:t>
            </a:r>
            <a:r>
              <a:rPr lang="en-GB" sz="1400" dirty="0" smtClean="0"/>
              <a:t> If you’re asked to complete a sketch map use the correct symbols from the key.</a:t>
            </a:r>
            <a:endParaRPr lang="en-GB" sz="1400" dirty="0"/>
          </a:p>
        </p:txBody>
      </p:sp>
      <p:sp>
        <p:nvSpPr>
          <p:cNvPr id="9" name="TextBox 8"/>
          <p:cNvSpPr txBox="1"/>
          <p:nvPr/>
        </p:nvSpPr>
        <p:spPr>
          <a:xfrm>
            <a:off x="4160912" y="821030"/>
            <a:ext cx="5616624" cy="2031325"/>
          </a:xfrm>
          <a:prstGeom prst="rect">
            <a:avLst/>
          </a:prstGeom>
          <a:noFill/>
          <a:ln w="28575">
            <a:solidFill>
              <a:schemeClr val="tx1"/>
            </a:solidFill>
          </a:ln>
          <a:effectLst>
            <a:glow rad="101600">
              <a:srgbClr val="00B0F0">
                <a:alpha val="60000"/>
              </a:srgbClr>
            </a:glow>
          </a:effectLst>
        </p:spPr>
        <p:txBody>
          <a:bodyPr wrap="square" rtlCol="0">
            <a:spAutoFit/>
          </a:bodyPr>
          <a:lstStyle/>
          <a:p>
            <a:r>
              <a:rPr lang="en-GB" sz="1400" b="1" dirty="0" smtClean="0">
                <a:solidFill>
                  <a:srgbClr val="00B0F0"/>
                </a:solidFill>
              </a:rPr>
              <a:t>Straight line and winding distances</a:t>
            </a:r>
          </a:p>
          <a:p>
            <a:pPr>
              <a:buFontTx/>
              <a:buChar char="-"/>
            </a:pPr>
            <a:r>
              <a:rPr lang="en-GB" sz="1400" dirty="0" smtClean="0"/>
              <a:t> To measure a </a:t>
            </a:r>
            <a:r>
              <a:rPr lang="en-GB" sz="1400" u="sng" dirty="0" smtClean="0"/>
              <a:t>straight line </a:t>
            </a:r>
            <a:r>
              <a:rPr lang="en-GB" sz="1400" dirty="0" smtClean="0"/>
              <a:t>use a ruler to </a:t>
            </a:r>
            <a:r>
              <a:rPr lang="en-GB" sz="1400" dirty="0" err="1" smtClean="0"/>
              <a:t>masure</a:t>
            </a:r>
            <a:r>
              <a:rPr lang="en-GB" sz="1400" dirty="0" smtClean="0"/>
              <a:t> the distance between the points you need.  Use the scale to convert this into the ‘real-life’ distance.</a:t>
            </a:r>
          </a:p>
          <a:p>
            <a:pPr>
              <a:buFontTx/>
              <a:buChar char="-"/>
            </a:pPr>
            <a:r>
              <a:rPr lang="en-GB" sz="1400" dirty="0" smtClean="0"/>
              <a:t> To measure a </a:t>
            </a:r>
            <a:r>
              <a:rPr lang="en-GB" sz="1400" u="sng" dirty="0" smtClean="0"/>
              <a:t>winding distance</a:t>
            </a:r>
            <a:r>
              <a:rPr lang="en-GB" sz="1400" dirty="0" smtClean="0"/>
              <a:t>, split the route into a number of straight sections then add up these distances and use the scale to convert these into km.</a:t>
            </a:r>
          </a:p>
          <a:p>
            <a:endParaRPr lang="en-GB" sz="1400" dirty="0" smtClean="0"/>
          </a:p>
          <a:p>
            <a:r>
              <a:rPr lang="en-GB" sz="1400" dirty="0" smtClean="0"/>
              <a:t>Scale = 1:50,000.</a:t>
            </a:r>
          </a:p>
          <a:p>
            <a:r>
              <a:rPr lang="en-GB" sz="1400" dirty="0" smtClean="0"/>
              <a:t>Therefore </a:t>
            </a:r>
            <a:r>
              <a:rPr lang="en-GB" sz="1400" b="1" dirty="0" smtClean="0">
                <a:solidFill>
                  <a:srgbClr val="FF0000"/>
                </a:solidFill>
              </a:rPr>
              <a:t>2cm = 1km. </a:t>
            </a:r>
            <a:r>
              <a:rPr lang="en-GB" sz="1400" dirty="0" smtClean="0"/>
              <a:t>(Each square on your OS map measures 2cm x 2cm).</a:t>
            </a:r>
            <a:endParaRPr lang="en-GB" sz="1400" dirty="0"/>
          </a:p>
        </p:txBody>
      </p:sp>
      <p:grpSp>
        <p:nvGrpSpPr>
          <p:cNvPr id="12" name="Group 11"/>
          <p:cNvGrpSpPr/>
          <p:nvPr/>
        </p:nvGrpSpPr>
        <p:grpSpPr>
          <a:xfrm rot="20389510">
            <a:off x="2441813" y="2640198"/>
            <a:ext cx="2376264" cy="1728192"/>
            <a:chOff x="920552" y="2780928"/>
            <a:chExt cx="2376264" cy="1728192"/>
          </a:xfrm>
        </p:grpSpPr>
        <p:sp>
          <p:nvSpPr>
            <p:cNvPr id="10" name="Explosion 1 9"/>
            <p:cNvSpPr/>
            <p:nvPr/>
          </p:nvSpPr>
          <p:spPr>
            <a:xfrm>
              <a:off x="920552" y="2780928"/>
              <a:ext cx="2376264" cy="1728192"/>
            </a:xfrm>
            <a:prstGeom prst="irregularSeal1">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endParaRPr>
            </a:p>
          </p:txBody>
        </p:sp>
        <p:sp>
          <p:nvSpPr>
            <p:cNvPr id="11" name="TextBox 10"/>
            <p:cNvSpPr txBox="1"/>
            <p:nvPr/>
          </p:nvSpPr>
          <p:spPr>
            <a:xfrm>
              <a:off x="1208584" y="3379058"/>
              <a:ext cx="1656184" cy="553998"/>
            </a:xfrm>
            <a:prstGeom prst="rect">
              <a:avLst/>
            </a:prstGeom>
            <a:noFill/>
          </p:spPr>
          <p:txBody>
            <a:bodyPr wrap="square" rtlCol="0">
              <a:spAutoFit/>
            </a:bodyPr>
            <a:lstStyle/>
            <a:p>
              <a:pPr algn="ctr"/>
              <a:r>
                <a:rPr lang="en-GB" sz="1000" b="1" dirty="0" smtClean="0">
                  <a:solidFill>
                    <a:schemeClr val="bg1"/>
                  </a:solidFill>
                </a:rPr>
                <a:t>It’s useful to have a piece of string in the exam to measure winding distances!</a:t>
              </a:r>
              <a:endParaRPr lang="en-GB" sz="1000" b="1" dirty="0">
                <a:solidFill>
                  <a:schemeClr val="bg1"/>
                </a:solidFill>
              </a:endParaRPr>
            </a:p>
          </p:txBody>
        </p:sp>
      </p:grpSp>
      <p:sp>
        <p:nvSpPr>
          <p:cNvPr id="13" name="TextBox 12"/>
          <p:cNvSpPr txBox="1"/>
          <p:nvPr/>
        </p:nvSpPr>
        <p:spPr>
          <a:xfrm>
            <a:off x="128464" y="2980109"/>
            <a:ext cx="2016224" cy="1384995"/>
          </a:xfrm>
          <a:prstGeom prst="rect">
            <a:avLst/>
          </a:prstGeom>
          <a:noFill/>
          <a:ln w="28575">
            <a:solidFill>
              <a:schemeClr val="tx1"/>
            </a:solidFill>
          </a:ln>
          <a:effectLst>
            <a:glow rad="101600">
              <a:srgbClr val="669900">
                <a:alpha val="60000"/>
              </a:srgbClr>
            </a:glow>
          </a:effectLst>
        </p:spPr>
        <p:txBody>
          <a:bodyPr wrap="square" rtlCol="0">
            <a:spAutoFit/>
          </a:bodyPr>
          <a:lstStyle/>
          <a:p>
            <a:r>
              <a:rPr lang="en-GB" sz="1400" dirty="0" smtClean="0"/>
              <a:t>You may be asked to estimate the </a:t>
            </a:r>
            <a:r>
              <a:rPr lang="en-GB" sz="1400" u="sng" dirty="0" smtClean="0"/>
              <a:t>area</a:t>
            </a:r>
            <a:r>
              <a:rPr lang="en-GB" sz="1400" dirty="0" smtClean="0"/>
              <a:t> of a feature.  This is simple – just count the number of grid squares that are at least half full</a:t>
            </a:r>
            <a:endParaRPr lang="en-GB" sz="1400" dirty="0"/>
          </a:p>
        </p:txBody>
      </p:sp>
      <p:sp>
        <p:nvSpPr>
          <p:cNvPr id="14" name="TextBox 13"/>
          <p:cNvSpPr txBox="1"/>
          <p:nvPr/>
        </p:nvSpPr>
        <p:spPr>
          <a:xfrm>
            <a:off x="4880992" y="3052117"/>
            <a:ext cx="4824536" cy="1384995"/>
          </a:xfrm>
          <a:prstGeom prst="rect">
            <a:avLst/>
          </a:prstGeom>
          <a:noFill/>
          <a:ln w="28575">
            <a:solidFill>
              <a:schemeClr val="tx1"/>
            </a:solidFill>
          </a:ln>
          <a:effectLst>
            <a:glow rad="101600">
              <a:srgbClr val="FFC000">
                <a:alpha val="60000"/>
              </a:srgbClr>
            </a:glow>
          </a:effectLst>
        </p:spPr>
        <p:txBody>
          <a:bodyPr wrap="square" rtlCol="0">
            <a:spAutoFit/>
          </a:bodyPr>
          <a:lstStyle/>
          <a:p>
            <a:r>
              <a:rPr lang="en-GB" sz="1400" b="1" dirty="0" smtClean="0">
                <a:solidFill>
                  <a:schemeClr val="accent6"/>
                </a:solidFill>
              </a:rPr>
              <a:t>Cross-sections</a:t>
            </a:r>
          </a:p>
          <a:p>
            <a:r>
              <a:rPr lang="en-GB" sz="1400" dirty="0" smtClean="0"/>
              <a:t>It is unlikely that You would be asked to draw a cross-section but you may be asked to complete and/or annotate one:</a:t>
            </a:r>
          </a:p>
          <a:p>
            <a:pPr>
              <a:buFontTx/>
              <a:buChar char="-"/>
            </a:pPr>
            <a:r>
              <a:rPr lang="en-GB" sz="1400" dirty="0" smtClean="0"/>
              <a:t>If the land is steep the contours will be close together.</a:t>
            </a:r>
          </a:p>
          <a:p>
            <a:pPr>
              <a:buFontTx/>
              <a:buChar char="-"/>
            </a:pPr>
            <a:r>
              <a:rPr lang="en-GB" sz="1400" dirty="0" smtClean="0"/>
              <a:t> If the contours are far apart the land is gently sloping.</a:t>
            </a:r>
          </a:p>
          <a:p>
            <a:pPr>
              <a:buFontTx/>
              <a:buChar char="-"/>
            </a:pPr>
            <a:r>
              <a:rPr lang="en-GB" sz="1400" dirty="0" smtClean="0"/>
              <a:t> An absence of contours indicates flat land.</a:t>
            </a:r>
            <a:endParaRPr lang="en-GB" sz="1400" dirty="0"/>
          </a:p>
        </p:txBody>
      </p:sp>
      <p:sp>
        <p:nvSpPr>
          <p:cNvPr id="15" name="TextBox 14"/>
          <p:cNvSpPr txBox="1"/>
          <p:nvPr/>
        </p:nvSpPr>
        <p:spPr>
          <a:xfrm>
            <a:off x="5745088" y="4638035"/>
            <a:ext cx="4040832" cy="2123658"/>
          </a:xfrm>
          <a:prstGeom prst="rect">
            <a:avLst/>
          </a:prstGeom>
          <a:noFill/>
          <a:ln w="28575">
            <a:solidFill>
              <a:schemeClr val="tx1"/>
            </a:solidFill>
          </a:ln>
          <a:effectLst>
            <a:glow rad="101600">
              <a:srgbClr val="7030A0">
                <a:alpha val="60000"/>
              </a:srgbClr>
            </a:glow>
          </a:effectLst>
        </p:spPr>
        <p:txBody>
          <a:bodyPr wrap="square" rtlCol="0">
            <a:spAutoFit/>
          </a:bodyPr>
          <a:lstStyle/>
          <a:p>
            <a:r>
              <a:rPr lang="en-GB" sz="1200" b="1" dirty="0" smtClean="0">
                <a:solidFill>
                  <a:srgbClr val="7030A0"/>
                </a:solidFill>
              </a:rPr>
              <a:t>Patterns of physical features</a:t>
            </a:r>
          </a:p>
          <a:p>
            <a:r>
              <a:rPr lang="en-GB" sz="1200" dirty="0" smtClean="0">
                <a:solidFill>
                  <a:srgbClr val="7030A0"/>
                </a:solidFill>
              </a:rPr>
              <a:t>Relief </a:t>
            </a:r>
            <a:r>
              <a:rPr lang="en-GB" sz="1200" dirty="0" smtClean="0"/>
              <a:t>– the shape of the land.</a:t>
            </a:r>
          </a:p>
          <a:p>
            <a:r>
              <a:rPr lang="en-GB" sz="1200" dirty="0" smtClean="0"/>
              <a:t>Are the contours close together or far apart? (Are there any?)</a:t>
            </a:r>
          </a:p>
          <a:p>
            <a:r>
              <a:rPr lang="en-GB" sz="1200" dirty="0" smtClean="0"/>
              <a:t>Have I included any </a:t>
            </a:r>
            <a:r>
              <a:rPr lang="en-GB" sz="1200" u="sng" dirty="0" smtClean="0"/>
              <a:t>figures</a:t>
            </a:r>
            <a:r>
              <a:rPr lang="en-GB" sz="1200" dirty="0" smtClean="0"/>
              <a:t> from the map?</a:t>
            </a:r>
          </a:p>
          <a:p>
            <a:r>
              <a:rPr lang="en-GB" sz="1200" dirty="0" smtClean="0">
                <a:solidFill>
                  <a:srgbClr val="7030A0"/>
                </a:solidFill>
              </a:rPr>
              <a:t>Vegetation </a:t>
            </a:r>
            <a:endParaRPr lang="en-GB" sz="1200" dirty="0" smtClean="0"/>
          </a:p>
          <a:p>
            <a:r>
              <a:rPr lang="en-GB" sz="1200" dirty="0" smtClean="0"/>
              <a:t>What type is in the extract?</a:t>
            </a:r>
          </a:p>
          <a:p>
            <a:r>
              <a:rPr lang="en-GB" sz="1200" dirty="0" smtClean="0"/>
              <a:t>How much of the area is taken up with woodland?</a:t>
            </a:r>
          </a:p>
          <a:p>
            <a:r>
              <a:rPr lang="en-GB" sz="1200" dirty="0" smtClean="0"/>
              <a:t>What other land use is in the area?</a:t>
            </a:r>
          </a:p>
          <a:p>
            <a:r>
              <a:rPr lang="en-GB" sz="1200" dirty="0" smtClean="0">
                <a:solidFill>
                  <a:srgbClr val="7030A0"/>
                </a:solidFill>
              </a:rPr>
              <a:t>Rivers and their valleys</a:t>
            </a:r>
          </a:p>
          <a:p>
            <a:r>
              <a:rPr lang="en-GB" sz="1200" dirty="0" smtClean="0"/>
              <a:t>Are there any rivers /lakes?  Which direction are they flowing?</a:t>
            </a:r>
          </a:p>
          <a:p>
            <a:r>
              <a:rPr lang="en-GB" sz="1200" dirty="0" smtClean="0"/>
              <a:t>Is there any human activity/interference?</a:t>
            </a:r>
            <a:endParaRPr lang="en-GB"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0969" y="148218"/>
            <a:ext cx="9215502" cy="461665"/>
          </a:xfrm>
          <a:prstGeom prst="rect">
            <a:avLst/>
          </a:prstGeom>
          <a:solidFill>
            <a:srgbClr val="FFFF00"/>
          </a:solidFill>
          <a:ln w="28575">
            <a:solidFill>
              <a:schemeClr val="tx1"/>
            </a:solidFill>
          </a:ln>
          <a:effectLst>
            <a:glow rad="101600">
              <a:srgbClr val="FFFF00">
                <a:alpha val="60000"/>
              </a:srgbClr>
            </a:glow>
            <a:outerShdw blurRad="40000" dist="20000" dir="5400000" rotWithShape="0">
              <a:srgbClr val="000000">
                <a:alpha val="38000"/>
              </a:srgb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2400" b="1" dirty="0" smtClean="0">
                <a:solidFill>
                  <a:schemeClr val="tx1"/>
                </a:solidFill>
              </a:rPr>
              <a:t>CARTOGRAPHIC SKILLS: OS maps</a:t>
            </a:r>
            <a:endParaRPr lang="en-GB" sz="2400" b="1" dirty="0">
              <a:solidFill>
                <a:schemeClr val="tx1"/>
              </a:solidFill>
            </a:endParaRPr>
          </a:p>
        </p:txBody>
      </p:sp>
      <p:graphicFrame>
        <p:nvGraphicFramePr>
          <p:cNvPr id="3" name="Table 2"/>
          <p:cNvGraphicFramePr>
            <a:graphicFrameLocks noGrp="1"/>
          </p:cNvGraphicFramePr>
          <p:nvPr/>
        </p:nvGraphicFramePr>
        <p:xfrm>
          <a:off x="56456" y="4653136"/>
          <a:ext cx="5544616" cy="2112838"/>
        </p:xfrm>
        <a:graphic>
          <a:graphicData uri="http://schemas.openxmlformats.org/drawingml/2006/table">
            <a:tbl>
              <a:tblPr>
                <a:tableStyleId>{08FB837D-C827-4EFA-A057-4D05807E0F7C}</a:tableStyleId>
              </a:tblPr>
              <a:tblGrid>
                <a:gridCol w="5544616"/>
              </a:tblGrid>
              <a:tr h="193836">
                <a:tc>
                  <a:txBody>
                    <a:bodyPr/>
                    <a:lstStyle/>
                    <a:p>
                      <a:pPr>
                        <a:lnSpc>
                          <a:spcPct val="115000"/>
                        </a:lnSpc>
                        <a:spcAft>
                          <a:spcPts val="0"/>
                        </a:spcAft>
                      </a:pPr>
                      <a:r>
                        <a:rPr lang="en-GB" sz="1200" dirty="0"/>
                        <a:t>Recognise symbols using a key</a:t>
                      </a:r>
                      <a:endParaRPr lang="en-GB" sz="1200" dirty="0">
                        <a:latin typeface="Calibri"/>
                        <a:ea typeface="Calibri"/>
                        <a:cs typeface="Times New Roman"/>
                      </a:endParaRPr>
                    </a:p>
                  </a:txBody>
                  <a:tcPr marL="43646" marR="436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93836">
                <a:tc>
                  <a:txBody>
                    <a:bodyPr/>
                    <a:lstStyle/>
                    <a:p>
                      <a:pPr>
                        <a:lnSpc>
                          <a:spcPct val="115000"/>
                        </a:lnSpc>
                        <a:spcAft>
                          <a:spcPts val="0"/>
                        </a:spcAft>
                      </a:pPr>
                      <a:r>
                        <a:rPr lang="en-GB" sz="1200" dirty="0"/>
                        <a:t>Complete four and six figure references</a:t>
                      </a:r>
                      <a:endParaRPr lang="en-GB" sz="1200" dirty="0">
                        <a:latin typeface="Calibri"/>
                        <a:ea typeface="Calibri"/>
                        <a:cs typeface="Times New Roman"/>
                      </a:endParaRPr>
                    </a:p>
                  </a:txBody>
                  <a:tcPr marL="43646" marR="436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93836">
                <a:tc>
                  <a:txBody>
                    <a:bodyPr/>
                    <a:lstStyle/>
                    <a:p>
                      <a:pPr>
                        <a:lnSpc>
                          <a:spcPct val="115000"/>
                        </a:lnSpc>
                        <a:spcAft>
                          <a:spcPts val="0"/>
                        </a:spcAft>
                      </a:pPr>
                      <a:r>
                        <a:rPr lang="en-GB" sz="1200" dirty="0"/>
                        <a:t>Calculate straight line </a:t>
                      </a:r>
                      <a:r>
                        <a:rPr lang="en-GB" sz="1200" dirty="0" smtClean="0"/>
                        <a:t>and winding distance</a:t>
                      </a:r>
                      <a:endParaRPr lang="en-GB" sz="1200" dirty="0">
                        <a:latin typeface="Calibri"/>
                        <a:ea typeface="Calibri"/>
                        <a:cs typeface="Times New Roman"/>
                      </a:endParaRPr>
                    </a:p>
                  </a:txBody>
                  <a:tcPr marL="43646" marR="436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93836">
                <a:tc>
                  <a:txBody>
                    <a:bodyPr/>
                    <a:lstStyle/>
                    <a:p>
                      <a:pPr>
                        <a:lnSpc>
                          <a:spcPct val="115000"/>
                        </a:lnSpc>
                        <a:spcAft>
                          <a:spcPts val="0"/>
                        </a:spcAft>
                      </a:pPr>
                      <a:r>
                        <a:rPr lang="en-GB" sz="1200" dirty="0"/>
                        <a:t>Understand direction, using an eight-point compass</a:t>
                      </a:r>
                      <a:endParaRPr lang="en-GB" sz="1200" dirty="0">
                        <a:latin typeface="Calibri"/>
                        <a:ea typeface="Calibri"/>
                        <a:cs typeface="Times New Roman"/>
                      </a:endParaRPr>
                    </a:p>
                  </a:txBody>
                  <a:tcPr marL="43646" marR="436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93836">
                <a:tc>
                  <a:txBody>
                    <a:bodyPr/>
                    <a:lstStyle/>
                    <a:p>
                      <a:pPr>
                        <a:lnSpc>
                          <a:spcPct val="115000"/>
                        </a:lnSpc>
                        <a:spcAft>
                          <a:spcPts val="0"/>
                        </a:spcAft>
                      </a:pPr>
                      <a:r>
                        <a:rPr lang="en-GB" sz="1200" dirty="0"/>
                        <a:t>Complete and annotate cross-sections</a:t>
                      </a:r>
                      <a:endParaRPr lang="en-GB" sz="1200" dirty="0">
                        <a:latin typeface="Calibri"/>
                        <a:ea typeface="Calibri"/>
                        <a:cs typeface="Times New Roman"/>
                      </a:endParaRPr>
                    </a:p>
                  </a:txBody>
                  <a:tcPr marL="43646" marR="436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93836">
                <a:tc>
                  <a:txBody>
                    <a:bodyPr/>
                    <a:lstStyle/>
                    <a:p>
                      <a:pPr>
                        <a:lnSpc>
                          <a:spcPct val="115000"/>
                        </a:lnSpc>
                        <a:spcAft>
                          <a:spcPts val="0"/>
                        </a:spcAft>
                      </a:pPr>
                      <a:r>
                        <a:rPr lang="en-GB" sz="1200" dirty="0"/>
                        <a:t>Describe patterns of </a:t>
                      </a:r>
                      <a:r>
                        <a:rPr lang="en-GB" sz="1200" dirty="0" smtClean="0"/>
                        <a:t>VEGETATION</a:t>
                      </a:r>
                      <a:r>
                        <a:rPr lang="en-GB" sz="1200" baseline="0" dirty="0" smtClean="0"/>
                        <a:t>, LAND USE, and COMMUNICATION NETWORKS</a:t>
                      </a:r>
                      <a:endParaRPr lang="en-GB" sz="1200" dirty="0">
                        <a:latin typeface="Calibri"/>
                        <a:ea typeface="Calibri"/>
                        <a:cs typeface="Times New Roman"/>
                      </a:endParaRPr>
                    </a:p>
                  </a:txBody>
                  <a:tcPr marL="43646" marR="436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15171">
                <a:tc>
                  <a:txBody>
                    <a:bodyPr/>
                    <a:lstStyle/>
                    <a:p>
                      <a:pPr>
                        <a:lnSpc>
                          <a:spcPct val="115000"/>
                        </a:lnSpc>
                        <a:spcAft>
                          <a:spcPts val="0"/>
                        </a:spcAft>
                      </a:pPr>
                      <a:r>
                        <a:rPr lang="en-GB" sz="1200" dirty="0" smtClean="0"/>
                        <a:t>Describe (using </a:t>
                      </a:r>
                      <a:r>
                        <a:rPr lang="en-GB" sz="1200" dirty="0"/>
                        <a:t>evidence from an OS </a:t>
                      </a:r>
                      <a:r>
                        <a:rPr lang="en-GB" sz="1200" dirty="0" smtClean="0"/>
                        <a:t>map) </a:t>
                      </a:r>
                      <a:r>
                        <a:rPr lang="en-GB" sz="1200" dirty="0"/>
                        <a:t>the </a:t>
                      </a:r>
                      <a:r>
                        <a:rPr lang="en-GB" sz="1200" dirty="0" smtClean="0"/>
                        <a:t>site, situation and shape of settlements</a:t>
                      </a:r>
                      <a:endParaRPr lang="en-GB" sz="1200" dirty="0">
                        <a:latin typeface="Calibri"/>
                        <a:ea typeface="Calibri"/>
                        <a:cs typeface="Times New Roman"/>
                      </a:endParaRPr>
                    </a:p>
                  </a:txBody>
                  <a:tcPr marL="43646" marR="436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15171">
                <a:tc>
                  <a:txBody>
                    <a:bodyPr/>
                    <a:lstStyle/>
                    <a:p>
                      <a:pPr>
                        <a:lnSpc>
                          <a:spcPct val="115000"/>
                        </a:lnSpc>
                        <a:spcAft>
                          <a:spcPts val="0"/>
                        </a:spcAft>
                      </a:pPr>
                      <a:r>
                        <a:rPr lang="en-GB" sz="1200" dirty="0"/>
                        <a:t>Recognise and describe distributions and patterns of </a:t>
                      </a:r>
                      <a:r>
                        <a:rPr lang="en-GB" sz="1200" dirty="0" smtClean="0"/>
                        <a:t>human and physical </a:t>
                      </a:r>
                      <a:r>
                        <a:rPr lang="en-GB" sz="1200" dirty="0"/>
                        <a:t>features</a:t>
                      </a:r>
                      <a:endParaRPr lang="en-GB" sz="1200" dirty="0">
                        <a:latin typeface="Calibri"/>
                        <a:ea typeface="Calibri"/>
                        <a:cs typeface="Times New Roman"/>
                      </a:endParaRPr>
                    </a:p>
                  </a:txBody>
                  <a:tcPr marL="43646" marR="436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93836">
                <a:tc>
                  <a:txBody>
                    <a:bodyPr/>
                    <a:lstStyle/>
                    <a:p>
                      <a:pPr>
                        <a:lnSpc>
                          <a:spcPct val="115000"/>
                        </a:lnSpc>
                        <a:spcAft>
                          <a:spcPts val="0"/>
                        </a:spcAft>
                      </a:pPr>
                      <a:r>
                        <a:rPr lang="en-GB" sz="1200" dirty="0" smtClean="0"/>
                        <a:t>Recognise </a:t>
                      </a:r>
                      <a:r>
                        <a:rPr lang="en-GB" sz="1200" dirty="0"/>
                        <a:t>types of human activity such as tourism</a:t>
                      </a:r>
                      <a:endParaRPr lang="en-GB" sz="1200" dirty="0">
                        <a:latin typeface="Calibri"/>
                        <a:ea typeface="Calibri"/>
                        <a:cs typeface="Times New Roman"/>
                      </a:endParaRPr>
                    </a:p>
                  </a:txBody>
                  <a:tcPr marL="43646" marR="436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93836">
                <a:tc>
                  <a:txBody>
                    <a:bodyPr/>
                    <a:lstStyle/>
                    <a:p>
                      <a:pPr>
                        <a:lnSpc>
                          <a:spcPct val="115000"/>
                        </a:lnSpc>
                        <a:spcAft>
                          <a:spcPts val="0"/>
                        </a:spcAft>
                      </a:pPr>
                      <a:r>
                        <a:rPr lang="en-GB" sz="1200" dirty="0"/>
                        <a:t>Use maps with </a:t>
                      </a:r>
                      <a:r>
                        <a:rPr lang="en-GB" sz="1200" dirty="0" smtClean="0"/>
                        <a:t>photographs, sketches and written directions (be able to follow routes)</a:t>
                      </a:r>
                      <a:endParaRPr lang="en-GB" sz="1200" dirty="0">
                        <a:latin typeface="Calibri"/>
                        <a:ea typeface="Calibri"/>
                        <a:cs typeface="Times New Roman"/>
                      </a:endParaRPr>
                    </a:p>
                  </a:txBody>
                  <a:tcPr marL="43646" marR="436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8" name="TextBox 7"/>
          <p:cNvSpPr txBox="1"/>
          <p:nvPr/>
        </p:nvSpPr>
        <p:spPr>
          <a:xfrm>
            <a:off x="5529064" y="819869"/>
            <a:ext cx="4248472" cy="1384995"/>
          </a:xfrm>
          <a:prstGeom prst="rect">
            <a:avLst/>
          </a:prstGeom>
          <a:noFill/>
          <a:ln w="28575">
            <a:solidFill>
              <a:schemeClr val="tx1"/>
            </a:solidFill>
          </a:ln>
          <a:effectLst>
            <a:glow rad="101600">
              <a:srgbClr val="FF3399">
                <a:alpha val="60000"/>
              </a:srgbClr>
            </a:glow>
          </a:effectLst>
        </p:spPr>
        <p:txBody>
          <a:bodyPr wrap="square" rtlCol="0">
            <a:spAutoFit/>
          </a:bodyPr>
          <a:lstStyle/>
          <a:p>
            <a:r>
              <a:rPr lang="en-GB" sz="1200" b="1" dirty="0" smtClean="0">
                <a:solidFill>
                  <a:srgbClr val="FF3399"/>
                </a:solidFill>
              </a:rPr>
              <a:t>Patterns of human features</a:t>
            </a:r>
          </a:p>
          <a:p>
            <a:r>
              <a:rPr lang="en-GB" sz="1200" dirty="0" smtClean="0">
                <a:solidFill>
                  <a:srgbClr val="FF3399"/>
                </a:solidFill>
              </a:rPr>
              <a:t>Land use</a:t>
            </a:r>
          </a:p>
          <a:p>
            <a:r>
              <a:rPr lang="en-GB" sz="1200" dirty="0" smtClean="0"/>
              <a:t>What type of settlement is in the area?</a:t>
            </a:r>
          </a:p>
          <a:p>
            <a:r>
              <a:rPr lang="en-GB" sz="1200" dirty="0" smtClean="0"/>
              <a:t>What percentage of the area is taken up with settlement?</a:t>
            </a:r>
          </a:p>
          <a:p>
            <a:r>
              <a:rPr lang="en-GB" sz="1200" dirty="0" smtClean="0">
                <a:solidFill>
                  <a:srgbClr val="FF3399"/>
                </a:solidFill>
              </a:rPr>
              <a:t>Communications</a:t>
            </a:r>
          </a:p>
          <a:p>
            <a:r>
              <a:rPr lang="en-GB" sz="1200" dirty="0" smtClean="0"/>
              <a:t>Are the roads and railway lines in the river valleys?</a:t>
            </a:r>
          </a:p>
          <a:p>
            <a:r>
              <a:rPr lang="en-GB" sz="1200" dirty="0" smtClean="0"/>
              <a:t>Are the railway lines close to the roads?</a:t>
            </a:r>
            <a:endParaRPr lang="en-GB" sz="1200" dirty="0"/>
          </a:p>
        </p:txBody>
      </p:sp>
      <p:sp>
        <p:nvSpPr>
          <p:cNvPr id="12" name="TextBox 11"/>
          <p:cNvSpPr txBox="1"/>
          <p:nvPr/>
        </p:nvSpPr>
        <p:spPr>
          <a:xfrm>
            <a:off x="128464" y="764704"/>
            <a:ext cx="3168352" cy="3785652"/>
          </a:xfrm>
          <a:prstGeom prst="rect">
            <a:avLst/>
          </a:prstGeom>
          <a:noFill/>
          <a:ln w="28575">
            <a:solidFill>
              <a:schemeClr val="tx1"/>
            </a:solidFill>
          </a:ln>
          <a:effectLst>
            <a:glow rad="101600">
              <a:srgbClr val="669900">
                <a:alpha val="60000"/>
              </a:srgbClr>
            </a:glow>
          </a:effectLst>
        </p:spPr>
        <p:txBody>
          <a:bodyPr wrap="square" rtlCol="0">
            <a:spAutoFit/>
          </a:bodyPr>
          <a:lstStyle/>
          <a:p>
            <a:r>
              <a:rPr lang="en-GB" sz="1200" b="1" dirty="0" smtClean="0">
                <a:solidFill>
                  <a:srgbClr val="669900"/>
                </a:solidFill>
              </a:rPr>
              <a:t>Site and Situation of Settlements</a:t>
            </a:r>
          </a:p>
          <a:p>
            <a:r>
              <a:rPr lang="en-GB" sz="1200" dirty="0" smtClean="0"/>
              <a:t>You need to be able to describe the site and situation of settlements on a map.</a:t>
            </a:r>
          </a:p>
          <a:p>
            <a:r>
              <a:rPr lang="en-GB" sz="1200" u="sng" dirty="0" smtClean="0"/>
              <a:t>Site Factors</a:t>
            </a:r>
          </a:p>
          <a:p>
            <a:r>
              <a:rPr lang="en-GB" sz="1200" b="1" dirty="0" smtClean="0"/>
              <a:t>S</a:t>
            </a:r>
            <a:r>
              <a:rPr lang="en-GB" sz="1200" dirty="0" smtClean="0"/>
              <a:t> – Shelter from strong winds/storms</a:t>
            </a:r>
          </a:p>
          <a:p>
            <a:r>
              <a:rPr lang="en-GB" sz="1200" b="1" dirty="0" smtClean="0"/>
              <a:t>H</a:t>
            </a:r>
            <a:r>
              <a:rPr lang="en-GB" sz="1200" dirty="0" smtClean="0"/>
              <a:t> – Height above sea level</a:t>
            </a:r>
          </a:p>
          <a:p>
            <a:r>
              <a:rPr lang="en-GB" sz="1200" b="1" dirty="0" smtClean="0"/>
              <a:t>A</a:t>
            </a:r>
            <a:r>
              <a:rPr lang="en-GB" sz="1200" dirty="0" smtClean="0"/>
              <a:t> – Aspect (the way that the slope faces)</a:t>
            </a:r>
          </a:p>
          <a:p>
            <a:r>
              <a:rPr lang="en-GB" sz="1200" b="1" dirty="0" smtClean="0"/>
              <a:t>W</a:t>
            </a:r>
            <a:r>
              <a:rPr lang="en-GB" sz="1200" dirty="0" smtClean="0"/>
              <a:t> – Water supply</a:t>
            </a:r>
          </a:p>
          <a:p>
            <a:r>
              <a:rPr lang="en-GB" sz="1200" b="1" dirty="0" smtClean="0"/>
              <a:t>L</a:t>
            </a:r>
            <a:r>
              <a:rPr lang="en-GB" sz="1200" dirty="0" smtClean="0"/>
              <a:t> – Land that the settlement is built on (fertile, type of slope)</a:t>
            </a:r>
          </a:p>
          <a:p>
            <a:r>
              <a:rPr lang="en-GB" sz="1200" u="sng" dirty="0" smtClean="0"/>
              <a:t>Situation Factors</a:t>
            </a:r>
          </a:p>
          <a:p>
            <a:r>
              <a:rPr lang="en-GB" sz="1200" dirty="0" smtClean="0"/>
              <a:t>The situation of a settlement is its position in relation to its surroundings.  When you are describing the situation of a settlement on an OS map you should describe the human and physical features around it.</a:t>
            </a:r>
          </a:p>
          <a:p>
            <a:r>
              <a:rPr lang="en-GB" sz="1200" b="1" dirty="0" smtClean="0"/>
              <a:t>P</a:t>
            </a:r>
            <a:r>
              <a:rPr lang="en-GB" sz="1200" dirty="0" smtClean="0"/>
              <a:t> – Places</a:t>
            </a:r>
          </a:p>
          <a:p>
            <a:r>
              <a:rPr lang="en-GB" sz="1200" b="1" dirty="0" smtClean="0"/>
              <a:t>A</a:t>
            </a:r>
            <a:r>
              <a:rPr lang="en-GB" sz="1200" dirty="0" smtClean="0"/>
              <a:t> – Accessibility</a:t>
            </a:r>
          </a:p>
          <a:p>
            <a:r>
              <a:rPr lang="en-GB" sz="1200" b="1" dirty="0" smtClean="0"/>
              <a:t>R</a:t>
            </a:r>
            <a:r>
              <a:rPr lang="en-GB" sz="1200" dirty="0" smtClean="0"/>
              <a:t> – Relief</a:t>
            </a:r>
          </a:p>
          <a:p>
            <a:r>
              <a:rPr lang="en-GB" sz="1200" b="1" dirty="0" smtClean="0"/>
              <a:t>C</a:t>
            </a:r>
            <a:r>
              <a:rPr lang="en-GB" sz="1200" dirty="0" smtClean="0"/>
              <a:t> - Communications</a:t>
            </a:r>
          </a:p>
        </p:txBody>
      </p:sp>
      <p:sp>
        <p:nvSpPr>
          <p:cNvPr id="16" name="TextBox 15"/>
          <p:cNvSpPr txBox="1"/>
          <p:nvPr/>
        </p:nvSpPr>
        <p:spPr>
          <a:xfrm>
            <a:off x="3512840" y="836712"/>
            <a:ext cx="1800200" cy="3600986"/>
          </a:xfrm>
          <a:prstGeom prst="rect">
            <a:avLst/>
          </a:prstGeom>
          <a:noFill/>
          <a:ln w="28575">
            <a:solidFill>
              <a:schemeClr val="tx1"/>
            </a:solidFill>
          </a:ln>
          <a:effectLst>
            <a:glow rad="101600">
              <a:srgbClr val="00B0F0">
                <a:alpha val="60000"/>
              </a:srgbClr>
            </a:glow>
          </a:effectLst>
        </p:spPr>
        <p:txBody>
          <a:bodyPr wrap="square" rtlCol="0">
            <a:spAutoFit/>
          </a:bodyPr>
          <a:lstStyle/>
          <a:p>
            <a:r>
              <a:rPr lang="en-GB" sz="1200" b="1" dirty="0" smtClean="0">
                <a:solidFill>
                  <a:srgbClr val="00B0F0"/>
                </a:solidFill>
              </a:rPr>
              <a:t>Shape of Settlements</a:t>
            </a:r>
          </a:p>
          <a:p>
            <a:r>
              <a:rPr lang="en-GB" sz="1200" dirty="0" smtClean="0"/>
              <a:t>The shape of the settlement is the pattern that it makes (the away the buildings are arranged).  Settlement shape is concentrated usually on villages.</a:t>
            </a:r>
          </a:p>
          <a:p>
            <a:r>
              <a:rPr lang="en-GB" sz="1200" dirty="0" smtClean="0">
                <a:solidFill>
                  <a:srgbClr val="00B0F0"/>
                </a:solidFill>
              </a:rPr>
              <a:t>Linear</a:t>
            </a:r>
          </a:p>
          <a:p>
            <a:r>
              <a:rPr lang="en-GB" sz="1200" dirty="0" smtClean="0"/>
              <a:t>Buildings in a line along a road, valley or coast.</a:t>
            </a:r>
          </a:p>
          <a:p>
            <a:r>
              <a:rPr lang="en-GB" sz="1200" dirty="0" smtClean="0">
                <a:solidFill>
                  <a:srgbClr val="00B0F0"/>
                </a:solidFill>
              </a:rPr>
              <a:t>Dispersed</a:t>
            </a:r>
          </a:p>
          <a:p>
            <a:r>
              <a:rPr lang="en-GB" sz="1200" dirty="0" smtClean="0"/>
              <a:t>Individual buildings are spread out, there is no obvious village centre.</a:t>
            </a:r>
          </a:p>
          <a:p>
            <a:r>
              <a:rPr lang="en-GB" sz="1200" dirty="0" smtClean="0">
                <a:solidFill>
                  <a:srgbClr val="00B0F0"/>
                </a:solidFill>
              </a:rPr>
              <a:t>Nucleated</a:t>
            </a:r>
          </a:p>
          <a:p>
            <a:r>
              <a:rPr lang="en-GB" sz="1200" dirty="0" smtClean="0"/>
              <a:t>Buildings are grouped together (around a crossroads).</a:t>
            </a:r>
            <a:endParaRPr lang="en-GB" sz="1200" dirty="0"/>
          </a:p>
        </p:txBody>
      </p:sp>
      <p:sp>
        <p:nvSpPr>
          <p:cNvPr id="17" name="TextBox 16"/>
          <p:cNvSpPr txBox="1"/>
          <p:nvPr/>
        </p:nvSpPr>
        <p:spPr>
          <a:xfrm>
            <a:off x="5529064" y="2420888"/>
            <a:ext cx="4248472" cy="1569660"/>
          </a:xfrm>
          <a:prstGeom prst="rect">
            <a:avLst/>
          </a:prstGeom>
          <a:noFill/>
          <a:ln w="28575">
            <a:solidFill>
              <a:schemeClr val="tx1"/>
            </a:solidFill>
          </a:ln>
          <a:effectLst>
            <a:glow rad="101600">
              <a:srgbClr val="FFC000">
                <a:alpha val="60000"/>
              </a:srgbClr>
            </a:glow>
          </a:effectLst>
        </p:spPr>
        <p:txBody>
          <a:bodyPr wrap="square" rtlCol="0">
            <a:spAutoFit/>
          </a:bodyPr>
          <a:lstStyle/>
          <a:p>
            <a:r>
              <a:rPr lang="en-GB" sz="1200" b="1" dirty="0" smtClean="0">
                <a:solidFill>
                  <a:schemeClr val="accent6"/>
                </a:solidFill>
              </a:rPr>
              <a:t>Human activity from map evidence</a:t>
            </a:r>
          </a:p>
          <a:p>
            <a:pPr>
              <a:buFontTx/>
              <a:buChar char="-"/>
            </a:pPr>
            <a:r>
              <a:rPr lang="en-GB" sz="1200" dirty="0" smtClean="0"/>
              <a:t> Services in settlements (churches, post offices, public houses).</a:t>
            </a:r>
          </a:p>
          <a:p>
            <a:pPr>
              <a:buFontTx/>
              <a:buChar char="-"/>
            </a:pPr>
            <a:r>
              <a:rPr lang="en-GB" sz="1200" dirty="0" smtClean="0"/>
              <a:t> land features (windmills, wind generators).</a:t>
            </a:r>
          </a:p>
          <a:p>
            <a:r>
              <a:rPr lang="en-GB" sz="1200" dirty="0" smtClean="0"/>
              <a:t>- Communication routes (roads, railways – with associated features such as tunnels and level crossings).</a:t>
            </a:r>
          </a:p>
          <a:p>
            <a:pPr>
              <a:buFontTx/>
              <a:buChar char="-"/>
            </a:pPr>
            <a:r>
              <a:rPr lang="en-GB" sz="1200" dirty="0" smtClean="0"/>
              <a:t> Settlement size 9shown by the area they cover).</a:t>
            </a:r>
          </a:p>
          <a:p>
            <a:pPr>
              <a:buFontTx/>
              <a:buChar char="-"/>
            </a:pPr>
            <a:r>
              <a:rPr lang="en-GB" sz="1200" dirty="0" smtClean="0"/>
              <a:t> Tourist information (information centres, parking, camp sites etc.).</a:t>
            </a:r>
            <a:endParaRPr lang="en-GB"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0969" y="148218"/>
            <a:ext cx="9215502" cy="461665"/>
          </a:xfrm>
          <a:prstGeom prst="rect">
            <a:avLst/>
          </a:prstGeom>
          <a:solidFill>
            <a:srgbClr val="FFFF00"/>
          </a:solidFill>
          <a:ln w="28575">
            <a:solidFill>
              <a:schemeClr val="tx1"/>
            </a:solidFill>
          </a:ln>
          <a:effectLst>
            <a:glow rad="101600">
              <a:srgbClr val="FFFF00">
                <a:alpha val="60000"/>
              </a:srgbClr>
            </a:glow>
            <a:outerShdw blurRad="40000" dist="20000" dir="5400000" rotWithShape="0">
              <a:srgbClr val="000000">
                <a:alpha val="38000"/>
              </a:srgb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2400" b="1" dirty="0" smtClean="0">
                <a:solidFill>
                  <a:schemeClr val="tx1"/>
                </a:solidFill>
              </a:rPr>
              <a:t>GRAPHICAL SKILLS</a:t>
            </a:r>
            <a:endParaRPr lang="en-GB" sz="2400" b="1" dirty="0">
              <a:solidFill>
                <a:schemeClr val="tx1"/>
              </a:solidFill>
            </a:endParaRPr>
          </a:p>
        </p:txBody>
      </p:sp>
      <p:graphicFrame>
        <p:nvGraphicFramePr>
          <p:cNvPr id="3" name="Table 2"/>
          <p:cNvGraphicFramePr>
            <a:graphicFrameLocks noGrp="1"/>
          </p:cNvGraphicFramePr>
          <p:nvPr/>
        </p:nvGraphicFramePr>
        <p:xfrm>
          <a:off x="56456" y="2852936"/>
          <a:ext cx="4238104" cy="3925824"/>
        </p:xfrm>
        <a:graphic>
          <a:graphicData uri="http://schemas.openxmlformats.org/drawingml/2006/table">
            <a:tbl>
              <a:tblPr>
                <a:tableStyleId>{08FB837D-C827-4EFA-A057-4D05807E0F7C}</a:tableStyleId>
              </a:tblPr>
              <a:tblGrid>
                <a:gridCol w="4238104"/>
              </a:tblGrid>
              <a:tr h="543179">
                <a:tc>
                  <a:txBody>
                    <a:bodyPr/>
                    <a:lstStyle/>
                    <a:p>
                      <a:pPr>
                        <a:lnSpc>
                          <a:spcPct val="115000"/>
                        </a:lnSpc>
                        <a:spcAft>
                          <a:spcPts val="0"/>
                        </a:spcAft>
                      </a:pPr>
                      <a:r>
                        <a:rPr lang="en-GB" sz="1200" b="1" kern="1400" dirty="0"/>
                        <a:t>Topic 3: Graphical</a:t>
                      </a:r>
                      <a:r>
                        <a:rPr lang="en-GB" sz="1200" b="1" dirty="0"/>
                        <a:t> skills</a:t>
                      </a:r>
                    </a:p>
                    <a:p>
                      <a:pPr>
                        <a:lnSpc>
                          <a:spcPct val="115000"/>
                        </a:lnSpc>
                        <a:spcAft>
                          <a:spcPts val="0"/>
                        </a:spcAft>
                      </a:pPr>
                      <a:r>
                        <a:rPr lang="en-GB" sz="1000" dirty="0"/>
                        <a:t>You will need to be able to construct, complete and interpret the following graphs, charts and maps...</a:t>
                      </a:r>
                      <a:endParaRPr lang="en-GB" sz="1000" dirty="0">
                        <a:latin typeface="Trebuchet MS" pitchFamily="34" charset="0"/>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Line graph</a:t>
                      </a:r>
                      <a:endParaRPr lang="en-GB" sz="12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Bar chart</a:t>
                      </a:r>
                      <a:endParaRPr lang="en-GB" sz="12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Histogram </a:t>
                      </a:r>
                      <a:endParaRPr lang="en-GB" sz="12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Compound bar and line </a:t>
                      </a:r>
                      <a:endParaRPr lang="en-GB" sz="12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Flow lines</a:t>
                      </a:r>
                      <a:endParaRPr lang="en-GB" sz="12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Rose / ray diagrams</a:t>
                      </a:r>
                      <a:endParaRPr lang="en-GB" sz="12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Pictograms </a:t>
                      </a:r>
                      <a:endParaRPr lang="en-GB" sz="12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Pie diagrams</a:t>
                      </a:r>
                      <a:endParaRPr lang="en-GB" sz="12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Scattergraphs</a:t>
                      </a:r>
                      <a:endParaRPr lang="en-GB" sz="12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Pyramid graphs</a:t>
                      </a:r>
                      <a:endParaRPr lang="en-GB" sz="12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Triangular graphs</a:t>
                      </a:r>
                      <a:endParaRPr lang="en-GB" sz="12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Choropleth maps</a:t>
                      </a:r>
                      <a:endParaRPr lang="en-GB" sz="12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Isoline maps</a:t>
                      </a:r>
                      <a:endParaRPr lang="en-GB" sz="12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Dispersion graph</a:t>
                      </a:r>
                      <a:endParaRPr lang="en-GB" sz="12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Proportional symbols such as pie diagrams on maps</a:t>
                      </a:r>
                      <a:endParaRPr lang="en-GB" sz="12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Topological diagrams</a:t>
                      </a:r>
                      <a:endParaRPr lang="en-GB" sz="12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5" name="TextBox 4"/>
          <p:cNvSpPr txBox="1"/>
          <p:nvPr/>
        </p:nvSpPr>
        <p:spPr>
          <a:xfrm>
            <a:off x="128464" y="851228"/>
            <a:ext cx="4104456" cy="1569660"/>
          </a:xfrm>
          <a:prstGeom prst="rect">
            <a:avLst/>
          </a:prstGeom>
          <a:noFill/>
          <a:ln w="28575">
            <a:solidFill>
              <a:schemeClr val="tx1"/>
            </a:solidFill>
          </a:ln>
          <a:effectLst>
            <a:glow rad="101600">
              <a:srgbClr val="00B0F0">
                <a:alpha val="60000"/>
              </a:srgbClr>
            </a:glow>
          </a:effectLst>
        </p:spPr>
        <p:txBody>
          <a:bodyPr wrap="square" rtlCol="0">
            <a:spAutoFit/>
          </a:bodyPr>
          <a:lstStyle/>
          <a:p>
            <a:r>
              <a:rPr lang="en-GB" sz="1200" b="1" dirty="0" smtClean="0">
                <a:solidFill>
                  <a:srgbClr val="00B0F0"/>
                </a:solidFill>
              </a:rPr>
              <a:t>Bar-type graphs</a:t>
            </a:r>
          </a:p>
          <a:p>
            <a:r>
              <a:rPr lang="en-GB" sz="1200" dirty="0" smtClean="0"/>
              <a:t>Bar charts and histograms can be drawn horizontally or vertically.</a:t>
            </a:r>
          </a:p>
          <a:p>
            <a:r>
              <a:rPr lang="en-GB" sz="1200" dirty="0" smtClean="0"/>
              <a:t>Other bar graphs are more difficult, such as compound bar graphs and bar graphs located on maps.</a:t>
            </a:r>
          </a:p>
          <a:p>
            <a:r>
              <a:rPr lang="en-GB" sz="1200" dirty="0" smtClean="0"/>
              <a:t>A compound bar graph has a number of different pieces of information in each column (e.g. The % of a country’s population employed in each sector).</a:t>
            </a:r>
            <a:endParaRPr lang="en-GB" sz="1200" dirty="0"/>
          </a:p>
        </p:txBody>
      </p:sp>
      <p:sp>
        <p:nvSpPr>
          <p:cNvPr id="6" name="TextBox 5"/>
          <p:cNvSpPr txBox="1"/>
          <p:nvPr/>
        </p:nvSpPr>
        <p:spPr>
          <a:xfrm>
            <a:off x="4520952" y="828576"/>
            <a:ext cx="5256584" cy="4616648"/>
          </a:xfrm>
          <a:prstGeom prst="rect">
            <a:avLst/>
          </a:prstGeom>
          <a:noFill/>
          <a:ln w="28575">
            <a:solidFill>
              <a:schemeClr val="tx1"/>
            </a:solidFill>
          </a:ln>
          <a:effectLst>
            <a:glow rad="101600">
              <a:srgbClr val="FF0000">
                <a:alpha val="60000"/>
              </a:srgbClr>
            </a:glow>
          </a:effectLst>
        </p:spPr>
        <p:txBody>
          <a:bodyPr wrap="square" rtlCol="0">
            <a:spAutoFit/>
          </a:bodyPr>
          <a:lstStyle/>
          <a:p>
            <a:r>
              <a:rPr lang="en-GB" sz="1400" b="1" dirty="0" smtClean="0">
                <a:solidFill>
                  <a:srgbClr val="FF0000"/>
                </a:solidFill>
              </a:rPr>
              <a:t>Line-type Graphs</a:t>
            </a:r>
          </a:p>
          <a:p>
            <a:r>
              <a:rPr lang="en-GB" sz="1400" dirty="0" smtClean="0"/>
              <a:t>Line graphs are used to show data that is continuous (e.g. A country's GDP over time).  The information is continuous because there is not a break in the years.</a:t>
            </a:r>
          </a:p>
          <a:p>
            <a:endParaRPr lang="en-GB" sz="1400" dirty="0" smtClean="0"/>
          </a:p>
          <a:p>
            <a:r>
              <a:rPr lang="en-GB" sz="1400" dirty="0" smtClean="0">
                <a:solidFill>
                  <a:srgbClr val="FF0000"/>
                </a:solidFill>
              </a:rPr>
              <a:t>Flow lines </a:t>
            </a:r>
            <a:r>
              <a:rPr lang="en-GB" sz="1400" dirty="0" smtClean="0"/>
              <a:t>are usually used to display some kind of movement such as pedestrian or traffic flows over time.</a:t>
            </a:r>
          </a:p>
          <a:p>
            <a:endParaRPr lang="en-GB" sz="1400" dirty="0" smtClean="0"/>
          </a:p>
          <a:p>
            <a:r>
              <a:rPr lang="en-GB" sz="1400" dirty="0" smtClean="0">
                <a:solidFill>
                  <a:srgbClr val="FF0000"/>
                </a:solidFill>
              </a:rPr>
              <a:t>Isolines</a:t>
            </a:r>
            <a:r>
              <a:rPr lang="en-GB" sz="1400" dirty="0" smtClean="0"/>
              <a:t> are lines which join places which are equal (e.g. Contours which join places of equal height).</a:t>
            </a:r>
          </a:p>
          <a:p>
            <a:endParaRPr lang="en-GB" sz="1400" dirty="0" smtClean="0"/>
          </a:p>
          <a:p>
            <a:r>
              <a:rPr lang="en-GB" sz="1400" dirty="0" smtClean="0">
                <a:solidFill>
                  <a:srgbClr val="FF0000"/>
                </a:solidFill>
              </a:rPr>
              <a:t>Ray / Rose diagrams </a:t>
            </a:r>
            <a:r>
              <a:rPr lang="en-GB" sz="1400" dirty="0" smtClean="0"/>
              <a:t>tend to be used to show the direction of movement of groups of people.  The length of the arrow would be the number of people and the direction shows where the people came from.</a:t>
            </a:r>
          </a:p>
          <a:p>
            <a:endParaRPr lang="en-GB" sz="1400" dirty="0" smtClean="0">
              <a:solidFill>
                <a:srgbClr val="FF0000"/>
              </a:solidFill>
            </a:endParaRPr>
          </a:p>
          <a:p>
            <a:r>
              <a:rPr lang="en-GB" sz="1400" dirty="0" smtClean="0">
                <a:solidFill>
                  <a:srgbClr val="FF0000"/>
                </a:solidFill>
              </a:rPr>
              <a:t>Compound line graphs </a:t>
            </a:r>
            <a:r>
              <a:rPr lang="en-GB" sz="1400" dirty="0" smtClean="0"/>
              <a:t>show continuous data for a number of variables – they can be some of the hardest graphs to interpret.</a:t>
            </a:r>
          </a:p>
          <a:p>
            <a:endParaRPr lang="en-GB" sz="1400" dirty="0" smtClean="0"/>
          </a:p>
          <a:p>
            <a:r>
              <a:rPr lang="en-GB" sz="1400" dirty="0" smtClean="0">
                <a:solidFill>
                  <a:srgbClr val="FF0000"/>
                </a:solidFill>
              </a:rPr>
              <a:t>Triangular graphs </a:t>
            </a:r>
            <a:r>
              <a:rPr lang="en-GB" sz="1400" dirty="0" smtClean="0"/>
              <a:t>show three variables on one graph (e.g. Primary, secondary and tertiary industry for different countries).</a:t>
            </a:r>
            <a:endParaRPr lang="en-GB" sz="1400" dirty="0"/>
          </a:p>
        </p:txBody>
      </p:sp>
      <p:sp>
        <p:nvSpPr>
          <p:cNvPr id="7" name="TextBox 6"/>
          <p:cNvSpPr txBox="1"/>
          <p:nvPr/>
        </p:nvSpPr>
        <p:spPr>
          <a:xfrm>
            <a:off x="8049344" y="5613047"/>
            <a:ext cx="1728192" cy="1200329"/>
          </a:xfrm>
          <a:prstGeom prst="rect">
            <a:avLst/>
          </a:prstGeom>
          <a:noFill/>
          <a:ln w="28575">
            <a:solidFill>
              <a:schemeClr val="tx1"/>
            </a:solidFill>
          </a:ln>
          <a:effectLst>
            <a:glow rad="101600">
              <a:srgbClr val="FFC000">
                <a:alpha val="60000"/>
              </a:srgbClr>
            </a:glow>
          </a:effectLst>
        </p:spPr>
        <p:txBody>
          <a:bodyPr wrap="square" rtlCol="0">
            <a:spAutoFit/>
          </a:bodyPr>
          <a:lstStyle/>
          <a:p>
            <a:r>
              <a:rPr lang="en-GB" sz="1200" b="1" dirty="0" smtClean="0">
                <a:solidFill>
                  <a:schemeClr val="accent6"/>
                </a:solidFill>
              </a:rPr>
              <a:t>Other Graphs</a:t>
            </a:r>
          </a:p>
          <a:p>
            <a:r>
              <a:rPr lang="en-GB" sz="1200" dirty="0" smtClean="0"/>
              <a:t>Pie Diagrams</a:t>
            </a:r>
          </a:p>
          <a:p>
            <a:r>
              <a:rPr lang="en-GB" sz="1200" dirty="0" smtClean="0"/>
              <a:t>Pictograms</a:t>
            </a:r>
          </a:p>
          <a:p>
            <a:r>
              <a:rPr lang="en-GB" sz="1200" dirty="0" smtClean="0"/>
              <a:t>Scatter graphs</a:t>
            </a:r>
          </a:p>
          <a:p>
            <a:r>
              <a:rPr lang="en-GB" sz="1200" dirty="0" smtClean="0"/>
              <a:t>Dispersion graphs</a:t>
            </a:r>
          </a:p>
          <a:p>
            <a:r>
              <a:rPr lang="en-GB" sz="1200" dirty="0" smtClean="0"/>
              <a:t>Choropleth maps</a:t>
            </a:r>
            <a:endParaRPr lang="en-GB"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0969" y="148218"/>
            <a:ext cx="9215502" cy="461665"/>
          </a:xfrm>
          <a:prstGeom prst="rect">
            <a:avLst/>
          </a:prstGeom>
          <a:solidFill>
            <a:srgbClr val="FFFF00"/>
          </a:solidFill>
          <a:ln w="28575">
            <a:solidFill>
              <a:schemeClr val="tx1"/>
            </a:solidFill>
          </a:ln>
          <a:effectLst>
            <a:glow rad="101600">
              <a:srgbClr val="FFFF00">
                <a:alpha val="60000"/>
              </a:srgbClr>
            </a:glow>
            <a:outerShdw blurRad="40000" dist="20000" dir="5400000" rotWithShape="0">
              <a:srgbClr val="000000">
                <a:alpha val="38000"/>
              </a:srgb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2400" b="1" dirty="0" smtClean="0">
                <a:solidFill>
                  <a:schemeClr val="tx1"/>
                </a:solidFill>
              </a:rPr>
              <a:t>ENQUIRY SKILLS</a:t>
            </a:r>
            <a:endParaRPr lang="en-GB" sz="2400" b="1" dirty="0">
              <a:solidFill>
                <a:schemeClr val="tx1"/>
              </a:solidFill>
            </a:endParaRPr>
          </a:p>
        </p:txBody>
      </p:sp>
      <p:graphicFrame>
        <p:nvGraphicFramePr>
          <p:cNvPr id="3" name="Table 2"/>
          <p:cNvGraphicFramePr>
            <a:graphicFrameLocks noGrp="1"/>
          </p:cNvGraphicFramePr>
          <p:nvPr/>
        </p:nvGraphicFramePr>
        <p:xfrm>
          <a:off x="85227" y="3501008"/>
          <a:ext cx="4075685" cy="3288160"/>
        </p:xfrm>
        <a:graphic>
          <a:graphicData uri="http://schemas.openxmlformats.org/drawingml/2006/table">
            <a:tbl>
              <a:tblPr>
                <a:tableStyleId>{08FB837D-C827-4EFA-A057-4D05807E0F7C}</a:tableStyleId>
              </a:tblPr>
              <a:tblGrid>
                <a:gridCol w="4075685"/>
              </a:tblGrid>
              <a:tr h="343792">
                <a:tc>
                  <a:txBody>
                    <a:bodyPr/>
                    <a:lstStyle/>
                    <a:p>
                      <a:pPr>
                        <a:lnSpc>
                          <a:spcPct val="115000"/>
                        </a:lnSpc>
                        <a:spcAft>
                          <a:spcPts val="0"/>
                        </a:spcAft>
                      </a:pPr>
                      <a:r>
                        <a:rPr lang="en-GB" sz="1200" b="1" dirty="0"/>
                        <a:t>Topic 4: Enquiry skills</a:t>
                      </a:r>
                      <a:endParaRPr lang="en-GB" sz="1100" b="1"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Identify geographic questions, hypotheses or issues</a:t>
                      </a:r>
                      <a:endParaRPr lang="en-GB" sz="11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Analyse geographic questions, hypotheses or issues</a:t>
                      </a:r>
                      <a:endParaRPr lang="en-GB" sz="11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Evaluate geographic questions, hypotheses or issues</a:t>
                      </a:r>
                      <a:endParaRPr lang="en-GB" sz="11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To establish and follow a sequence to an enquiry</a:t>
                      </a:r>
                      <a:endParaRPr lang="en-GB" sz="11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To extract information from field observations and maps</a:t>
                      </a:r>
                      <a:endParaRPr lang="en-GB" sz="11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To extract information from drawings</a:t>
                      </a:r>
                      <a:endParaRPr lang="en-GB" sz="11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To extract information from photographs</a:t>
                      </a:r>
                      <a:endParaRPr lang="en-GB" sz="11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To extract information from diagrams and tables</a:t>
                      </a:r>
                      <a:endParaRPr lang="en-GB" sz="11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To extract information from secondary sources</a:t>
                      </a:r>
                      <a:endParaRPr lang="en-GB" sz="11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To describe, analyse and interpret evidence </a:t>
                      </a:r>
                      <a:endParaRPr lang="en-GB" sz="11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To draw and justify conclusions from evidence</a:t>
                      </a:r>
                      <a:endParaRPr lang="en-GB" sz="11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To evaluate data collection techniques</a:t>
                      </a:r>
                      <a:endParaRPr lang="en-GB" sz="11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To evaluate data presentation techniques</a:t>
                      </a:r>
                      <a:endParaRPr lang="en-GB" sz="11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GB" sz="1200" dirty="0"/>
                        <a:t>To evaluate the analysis of evidence</a:t>
                      </a:r>
                      <a:endParaRPr lang="en-GB" sz="11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0969" y="148218"/>
            <a:ext cx="9215502" cy="461665"/>
          </a:xfrm>
          <a:prstGeom prst="rect">
            <a:avLst/>
          </a:prstGeom>
          <a:solidFill>
            <a:srgbClr val="FFFF00"/>
          </a:solidFill>
          <a:ln w="28575">
            <a:solidFill>
              <a:schemeClr val="tx1"/>
            </a:solidFill>
          </a:ln>
          <a:effectLst>
            <a:glow rad="101600">
              <a:srgbClr val="FFFF00">
                <a:alpha val="60000"/>
              </a:srgbClr>
            </a:glow>
            <a:outerShdw blurRad="40000" dist="20000" dir="5400000" rotWithShape="0">
              <a:srgbClr val="000000">
                <a:alpha val="38000"/>
              </a:srgb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2400" b="1" dirty="0" smtClean="0">
                <a:solidFill>
                  <a:schemeClr val="tx1"/>
                </a:solidFill>
              </a:rPr>
              <a:t>ICT SKILLS</a:t>
            </a:r>
            <a:endParaRPr lang="en-GB" sz="2400" b="1" dirty="0">
              <a:solidFill>
                <a:schemeClr val="tx1"/>
              </a:solidFill>
            </a:endParaRPr>
          </a:p>
        </p:txBody>
      </p:sp>
      <p:graphicFrame>
        <p:nvGraphicFramePr>
          <p:cNvPr id="3" name="Table 2"/>
          <p:cNvGraphicFramePr>
            <a:graphicFrameLocks noGrp="1"/>
          </p:cNvGraphicFramePr>
          <p:nvPr/>
        </p:nvGraphicFramePr>
        <p:xfrm>
          <a:off x="56456" y="4744652"/>
          <a:ext cx="4464496" cy="2068724"/>
        </p:xfrm>
        <a:graphic>
          <a:graphicData uri="http://schemas.openxmlformats.org/drawingml/2006/table">
            <a:tbl>
              <a:tblPr>
                <a:tableStyleId>{08FB837D-C827-4EFA-A057-4D05807E0F7C}</a:tableStyleId>
              </a:tblPr>
              <a:tblGrid>
                <a:gridCol w="4464496"/>
              </a:tblGrid>
              <a:tr h="386228">
                <a:tc>
                  <a:txBody>
                    <a:bodyPr/>
                    <a:lstStyle/>
                    <a:p>
                      <a:pPr>
                        <a:lnSpc>
                          <a:spcPct val="115000"/>
                        </a:lnSpc>
                        <a:spcAft>
                          <a:spcPts val="0"/>
                        </a:spcAft>
                      </a:pPr>
                      <a:r>
                        <a:rPr lang="en-GB" sz="1200" b="1" dirty="0"/>
                        <a:t>Topic 5: ICT skills</a:t>
                      </a:r>
                      <a:endParaRPr lang="en-GB" sz="1100" b="1"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US" sz="1200" dirty="0"/>
                        <a:t>Collection and annotation of photographs and satellite images</a:t>
                      </a:r>
                      <a:endParaRPr lang="en-GB" sz="11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US" sz="1200" dirty="0"/>
                        <a:t>use of databases such as census and population data</a:t>
                      </a:r>
                      <a:endParaRPr lang="en-GB" sz="11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07384">
                <a:tc>
                  <a:txBody>
                    <a:bodyPr/>
                    <a:lstStyle/>
                    <a:p>
                      <a:pPr>
                        <a:lnSpc>
                          <a:spcPct val="115000"/>
                        </a:lnSpc>
                        <a:spcAft>
                          <a:spcPts val="0"/>
                        </a:spcAft>
                      </a:pPr>
                      <a:r>
                        <a:rPr lang="en-US" sz="1200" dirty="0"/>
                        <a:t>use of the Internet for example to investigate case studies of volcanic eruptions, floods etc</a:t>
                      </a:r>
                      <a:endParaRPr lang="en-GB" sz="11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US" sz="1200" dirty="0"/>
                        <a:t>extract information from video and TV programmes</a:t>
                      </a:r>
                      <a:endParaRPr lang="en-GB" sz="11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US" sz="1200" dirty="0"/>
                        <a:t>Carry out data presentation and analysis techniques</a:t>
                      </a:r>
                      <a:endParaRPr lang="en-GB" sz="11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US" sz="1200" dirty="0"/>
                        <a:t>use spreadsheets and data handling software</a:t>
                      </a:r>
                      <a:endParaRPr lang="en-GB" sz="11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3692">
                <a:tc>
                  <a:txBody>
                    <a:bodyPr/>
                    <a:lstStyle/>
                    <a:p>
                      <a:pPr>
                        <a:lnSpc>
                          <a:spcPct val="115000"/>
                        </a:lnSpc>
                        <a:spcAft>
                          <a:spcPts val="0"/>
                        </a:spcAft>
                      </a:pPr>
                      <a:r>
                        <a:rPr lang="en-US" sz="1200" dirty="0"/>
                        <a:t>research and present investigative work. </a:t>
                      </a:r>
                      <a:endParaRPr lang="en-GB" sz="1100" dirty="0">
                        <a:latin typeface="Calibri"/>
                        <a:ea typeface="Calibri"/>
                        <a:cs typeface="Times New Roman"/>
                      </a:endParaRPr>
                    </a:p>
                  </a:txBody>
                  <a:tcPr marL="66421" marR="66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2804</TotalTime>
  <Words>9121</Words>
  <Application>Microsoft Office PowerPoint</Application>
  <PresentationFormat>A4 Paper (210x297 mm)</PresentationFormat>
  <Paragraphs>729</Paragraphs>
  <Slides>28</Slides>
  <Notes>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Company>Durham County Council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STSA03</dc:creator>
  <cp:lastModifiedBy>STSA03</cp:lastModifiedBy>
  <cp:revision>310</cp:revision>
  <dcterms:created xsi:type="dcterms:W3CDTF">2011-01-15T13:58:32Z</dcterms:created>
  <dcterms:modified xsi:type="dcterms:W3CDTF">2011-06-09T12:58:27Z</dcterms:modified>
</cp:coreProperties>
</file>